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23" r:id="rId3"/>
    <p:sldId id="301" r:id="rId4"/>
    <p:sldId id="324" r:id="rId5"/>
    <p:sldId id="304" r:id="rId6"/>
    <p:sldId id="320" r:id="rId7"/>
    <p:sldId id="345" r:id="rId8"/>
    <p:sldId id="329" r:id="rId9"/>
    <p:sldId id="332" r:id="rId10"/>
    <p:sldId id="330" r:id="rId11"/>
    <p:sldId id="322" r:id="rId12"/>
    <p:sldId id="321" r:id="rId13"/>
    <p:sldId id="326" r:id="rId14"/>
    <p:sldId id="328" r:id="rId15"/>
    <p:sldId id="346" r:id="rId16"/>
    <p:sldId id="327" r:id="rId17"/>
    <p:sldId id="307" r:id="rId18"/>
    <p:sldId id="334" r:id="rId19"/>
    <p:sldId id="333" r:id="rId20"/>
    <p:sldId id="336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08" r:id="rId29"/>
    <p:sldId id="344" r:id="rId30"/>
    <p:sldId id="319" r:id="rId31"/>
    <p:sldId id="293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59" d="100"/>
          <a:sy n="59" d="100"/>
        </p:scale>
        <p:origin x="1500" y="52"/>
      </p:cViewPr>
      <p:guideLst>
        <p:guide orient="horz" pos="2160"/>
        <p:guide pos="2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D6BCA-3508-4388-9860-40AFA902023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857B9-35DB-4C88-9A1C-8F135FA6FC9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jpe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jpe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jpe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jpe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github.com/ultralytics/ultralytics" TargetMode="External"/><Relationship Id="rId2" Type="http://schemas.openxmlformats.org/officeDocument/2006/relationships/hyperlink" Target="https://universe.roboflow.com/document-forgery-detection/document-forgery-detection" TargetMode="Externa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.png"/><Relationship Id="rId2" Type="http://schemas.openxmlformats.org/officeDocument/2006/relationships/hyperlink" Target="https://universe.roboflow.com/document-forgery-detection/document-forgery-detection" TargetMode="Externa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03674" y="533400"/>
            <a:ext cx="8711726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0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Project  Advisor  :   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 panose="02020603050405020304"/>
                <a:ea typeface="+mn-lt"/>
                <a:cs typeface="+mn-lt"/>
                <a:sym typeface="Times New Roman" panose="02020603050405020304"/>
              </a:rPr>
              <a:t>Dr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/>
                <a:ea typeface="+mn-lt"/>
                <a:cs typeface="+mn-lt"/>
                <a:sym typeface="Times New Roman" panose="02020603050405020304"/>
              </a:rPr>
              <a:t>. R. Aarthi, Assistant Professor (</a:t>
            </a:r>
            <a:r>
              <a:rPr lang="en-US" sz="2000" err="1">
                <a:solidFill>
                  <a:srgbClr val="000000"/>
                </a:solidFill>
                <a:latin typeface="Times New Roman" panose="02020603050405020304"/>
                <a:ea typeface="+mn-lt"/>
                <a:cs typeface="+mn-lt"/>
                <a:sym typeface="Times New Roman" panose="02020603050405020304"/>
              </a:rPr>
              <a:t>Sl.Gd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/>
                <a:ea typeface="+mn-lt"/>
                <a:cs typeface="+mn-lt"/>
                <a:sym typeface="Times New Roman" panose="02020603050405020304"/>
              </a:rPr>
              <a:t>.) , </a:t>
            </a:r>
            <a:endParaRPr lang="en-US">
              <a:solidFill>
                <a:srgbClr val="000000"/>
              </a:solidFill>
              <a:latin typeface="Times New Roman" panose="02020603050405020304"/>
              <a:ea typeface="+mn-lt"/>
              <a:cs typeface="+mn-lt"/>
              <a:sym typeface="Times New Roman" panose="02020603050405020304"/>
            </a:endParaRPr>
          </a:p>
          <a:p>
            <a:pPr algn="ctr"/>
            <a:r>
              <a:rPr lang="en-US" sz="2000" dirty="0">
                <a:solidFill>
                  <a:srgbClr val="000000"/>
                </a:solidFill>
                <a:latin typeface="Times New Roman" panose="02020603050405020304"/>
                <a:ea typeface="+mn-lt"/>
                <a:cs typeface="+mn-lt"/>
                <a:sym typeface="Times New Roman" panose="02020603050405020304"/>
              </a:rPr>
              <a:t>Amrita School of Computing, Coimbatore </a:t>
            </a:r>
            <a:endParaRPr lang="en-US" dirty="0">
              <a:latin typeface="Times New Roman" panose="02020603050405020304"/>
              <a:ea typeface="+mn-lt"/>
              <a:cs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3900" y="685800"/>
            <a:ext cx="7772400" cy="1470025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/>
                <a:cs typeface="Times New Roman" panose="02020603050405020304"/>
              </a:rPr>
              <a:t>Image Forgery Detection and Localization</a:t>
            </a:r>
            <a:b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/>
                <a:cs typeface="Times New Roman" panose="02020603050405020304"/>
              </a:rPr>
              <a:t>Phase 2- Review 2, Mar 2025</a:t>
            </a:r>
            <a:b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403827" y="2427858"/>
          <a:ext cx="6099907" cy="20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522"/>
                <a:gridCol w="2075035"/>
                <a:gridCol w="2502363"/>
                <a:gridCol w="969987"/>
              </a:tblGrid>
              <a:tr h="372070">
                <a:tc>
                  <a:txBody>
                    <a:bodyPr/>
                    <a:lstStyle/>
                    <a:p>
                      <a:pPr algn="ctr"/>
                      <a:r>
                        <a:rPr lang="en-US" sz="1400" b="1" err="1">
                          <a:solidFill>
                            <a:schemeClr val="tx1"/>
                          </a:solidFill>
                          <a:latin typeface="Times New Roman" panose="02020603050405020304"/>
                          <a:cs typeface="Times New Roman" panose="02020603050405020304"/>
                        </a:rPr>
                        <a:t>SL.No</a:t>
                      </a:r>
                      <a:endParaRPr lang="en-US" sz="1400" b="1">
                        <a:solidFill>
                          <a:schemeClr val="tx1"/>
                        </a:solidFill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Roll</a:t>
                      </a:r>
                      <a:r>
                        <a:rPr lang="en-US" sz="14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</a:t>
                      </a: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Student Name</a:t>
                      </a:r>
                      <a:endParaRPr lang="en-US" sz="1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Section</a:t>
                      </a:r>
                      <a:endParaRPr lang="en-US" sz="1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CB.EN.U4CSE21414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C.Sahithee</a:t>
                      </a:r>
                      <a:r>
                        <a:rPr lang="en-US"/>
                        <a:t> Vaibhav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CSE-E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 panose="020F0502020204030204"/>
                        </a:rPr>
                        <a:t>CB.EN.U4CSE21430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K.Mahammad</a:t>
                      </a:r>
                      <a:r>
                        <a:rPr lang="en-US"/>
                        <a:t> Sami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 panose="020F0502020204030204"/>
                        </a:rPr>
                        <a:t>CSE-E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 panose="020F0502020204030204"/>
                        </a:rPr>
                        <a:t>CB.EN.U4CSE21440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N.Ujwal</a:t>
                      </a:r>
                      <a:r>
                        <a:rPr lang="en-US"/>
                        <a:t> Srimanth </a:t>
                      </a:r>
                      <a:r>
                        <a:rPr lang="en-US" err="1"/>
                        <a:t>varma</a:t>
                      </a:r>
                      <a:endParaRPr lang="en-US" err="1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 panose="020F0502020204030204"/>
                        </a:rPr>
                        <a:t>CSE-E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 panose="020F0502020204030204"/>
                        </a:rPr>
                        <a:t>CB.EN.U4CSE21467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Vinayakan VS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 panose="020F0502020204030204"/>
                        </a:rPr>
                        <a:t>CSE-E</a:t>
                      </a:r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48233" y="453033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207859" y="2385673"/>
            <a:ext cx="1754327" cy="6052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Calibri" panose="020F0502020204030204"/>
                <a:cs typeface="Calibri" panose="020F0502020204030204"/>
              </a:rPr>
              <a:t>Pre trained YOLOv8</a:t>
            </a:r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958327" y="2385673"/>
            <a:ext cx="1754327" cy="6052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ea typeface="Calibri" panose="020F0502020204030204"/>
                <a:cs typeface="Calibri" panose="020F0502020204030204"/>
              </a:rPr>
              <a:t>weights</a:t>
            </a:r>
            <a:endParaRPr lang="en-US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7523" y="2386033"/>
            <a:ext cx="26933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dirty="0">
                <a:ea typeface="Calibri" panose="020F0502020204030204"/>
                <a:cs typeface="Calibri" panose="020F0502020204030204"/>
              </a:rPr>
              <a:t>Training on dataset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959818" y="2725219"/>
            <a:ext cx="1998746" cy="22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987447" y="3993017"/>
            <a:ext cx="1754327" cy="6052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ea typeface="Calibri" panose="020F0502020204030204"/>
                <a:cs typeface="Calibri" panose="020F0502020204030204"/>
              </a:rPr>
              <a:t>Hyperparameter tuning</a:t>
            </a:r>
            <a:endParaRPr lang="en-US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19118" y="3993017"/>
            <a:ext cx="1754327" cy="6052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ea typeface="Calibri" panose="020F0502020204030204"/>
                <a:cs typeface="Calibri" panose="020F0502020204030204"/>
              </a:rPr>
              <a:t>Best Model</a:t>
            </a:r>
            <a:endParaRPr lang="en-US" dirty="0">
              <a:ea typeface="Calibri" panose="020F0502020204030204"/>
              <a:cs typeface="Calibri" panose="020F0502020204030204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2969578" y="4318970"/>
            <a:ext cx="1983893" cy="290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388478" y="3975517"/>
            <a:ext cx="26933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dirty="0">
                <a:ea typeface="Calibri" panose="020F0502020204030204"/>
                <a:cs typeface="Calibri" panose="020F0502020204030204"/>
              </a:rPr>
              <a:t>Evaluation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 ARCHITECTURE</a:t>
            </a:r>
            <a:b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b="1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2" name="Straight Arrow Connector 11"/>
          <p:cNvCxnSpPr/>
          <p:nvPr/>
        </p:nvCxnSpPr>
        <p:spPr>
          <a:xfrm>
            <a:off x="5879825" y="2990669"/>
            <a:ext cx="7427" cy="9889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863969" y="3162914"/>
            <a:ext cx="311302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dirty="0">
                <a:ea typeface="Calibri" panose="020F0502020204030204"/>
                <a:cs typeface="Calibri" panose="020F0502020204030204"/>
              </a:rPr>
              <a:t>Experimenting the model with different set of configurations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cs typeface="Times New Roman" panose="02020603050405020304"/>
              </a:rPr>
              <a:t>YOLO</a:t>
            </a:r>
            <a:r>
              <a:rPr lang="en-IN" altLang="en-US" sz="2400" b="1" dirty="0">
                <a:latin typeface="Times New Roman" panose="02020603050405020304"/>
                <a:cs typeface="Times New Roman" panose="02020603050405020304"/>
              </a:rPr>
              <a:t>v8</a:t>
            </a:r>
            <a:endParaRPr lang="en-IN" altLang="en-US" sz="2400" b="1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15560"/>
            <a:ext cx="8229600" cy="4754563"/>
          </a:xfrm>
        </p:spPr>
        <p:txBody>
          <a:bodyPr vert="horz" lIns="91440" tIns="45720" rIns="91440" bIns="45720" rtlCol="0" anchor="t">
            <a:normAutofit lnSpcReduction="20000"/>
          </a:bodyPr>
          <a:lstStyle/>
          <a:p>
            <a:r>
              <a:rPr lang="en-US" sz="2000" b="1" dirty="0">
                <a:ea typeface="+mn-lt"/>
                <a:cs typeface="+mn-lt"/>
              </a:rPr>
              <a:t>What is YOLO?</a:t>
            </a:r>
            <a:r>
              <a:rPr lang="en-US" sz="2000" dirty="0">
                <a:ea typeface="+mn-lt"/>
                <a:cs typeface="+mn-lt"/>
              </a:rPr>
              <a:t>: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2000" dirty="0">
                <a:ea typeface="+mn-lt"/>
                <a:cs typeface="+mn-lt"/>
              </a:rPr>
              <a:t>YOLO(You Only Look Once) is a state-of-the-art object detection algorithm that performs real-time detection and localization.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2000" dirty="0">
                <a:ea typeface="+mn-lt"/>
                <a:cs typeface="+mn-lt"/>
              </a:rPr>
              <a:t>Known for its speed and accuracy.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457200" lvl="1" indent="0">
              <a:buFont typeface="Courier New" panose="02070309020205020404" pitchFamily="34" charset="0"/>
              <a:buNone/>
            </a:pPr>
            <a:endParaRPr lang="en-US" sz="2000" dirty="0">
              <a:ea typeface="+mn-lt"/>
              <a:cs typeface="+mn-lt"/>
            </a:endParaRPr>
          </a:p>
          <a:p>
            <a:r>
              <a:rPr lang="en-US" sz="2000" b="1" dirty="0">
                <a:ea typeface="+mn-lt"/>
                <a:cs typeface="+mn-lt"/>
                <a:sym typeface="+mn-ea"/>
              </a:rPr>
              <a:t>Why YOLO for this Project?</a:t>
            </a:r>
            <a:r>
              <a:rPr lang="en-US" sz="2000" dirty="0">
                <a:ea typeface="+mn-lt"/>
                <a:cs typeface="+mn-lt"/>
                <a:sym typeface="+mn-ea"/>
              </a:rPr>
              <a:t>:</a:t>
            </a:r>
            <a:endParaRPr lang="en-US" sz="2000" dirty="0"/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2000" dirty="0">
                <a:ea typeface="+mn-lt"/>
                <a:cs typeface="+mn-lt"/>
                <a:sym typeface="+mn-ea"/>
              </a:rPr>
              <a:t>Its ability to perform both object detection and localization in one forward pass.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2000" dirty="0">
                <a:ea typeface="+mn-lt"/>
                <a:cs typeface="+mn-lt"/>
                <a:sym typeface="+mn-ea"/>
              </a:rPr>
              <a:t>Pre-trained weights that can be fine-tuned to our custom dataset.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2000" dirty="0">
                <a:ea typeface="Calibri" panose="020F0502020204030204"/>
                <a:cs typeface="Calibri" panose="020F0502020204030204"/>
                <a:sym typeface="+mn-ea"/>
              </a:rPr>
              <a:t>Proven Performance in this field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endParaRPr lang="en-US" sz="2000" b="1" dirty="0">
              <a:ea typeface="+mn-lt"/>
              <a:cs typeface="+mn-lt"/>
            </a:endParaRPr>
          </a:p>
          <a:p>
            <a:pPr marL="457200" lvl="1" indent="0">
              <a:buFont typeface="Courier New" panose="02070309020205020404" pitchFamily="34" charset="0"/>
              <a:buNone/>
            </a:pPr>
            <a:endParaRPr lang="en-US" sz="1800" dirty="0">
              <a:ea typeface="+mn-lt"/>
              <a:cs typeface="+mn-lt"/>
              <a:sym typeface="+mn-ea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01811" y="578048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cs typeface="Times New Roman" panose="02020603050405020304"/>
              </a:rPr>
              <a:t>YOLO</a:t>
            </a:r>
            <a:r>
              <a:rPr lang="en-IN" altLang="en-US" sz="2400" b="1" dirty="0">
                <a:latin typeface="Times New Roman" panose="02020603050405020304"/>
                <a:cs typeface="Times New Roman" panose="02020603050405020304"/>
              </a:rPr>
              <a:t>v8 Architecture</a:t>
            </a:r>
            <a:endParaRPr lang="en-IN" altLang="en-US" sz="2400" b="1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90600"/>
            <a:ext cx="9257030" cy="4526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b="1" dirty="0">
                <a:ea typeface="+mn-lt"/>
                <a:cs typeface="+mn-lt"/>
              </a:rPr>
              <a:t>Backbone (Feature Extractor) </a:t>
            </a:r>
            <a:endParaRPr lang="en-US" sz="1600" b="1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Uses </a:t>
            </a:r>
            <a:r>
              <a:rPr lang="en-US" sz="1600" b="1" dirty="0" err="1">
                <a:ea typeface="+mn-lt"/>
                <a:cs typeface="+mn-lt"/>
              </a:rPr>
              <a:t>CSPDarkNet</a:t>
            </a:r>
            <a:r>
              <a:rPr lang="en-US" sz="1600" dirty="0">
                <a:ea typeface="+mn-lt"/>
                <a:cs typeface="+mn-lt"/>
              </a:rPr>
              <a:t> to extract important features from images.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Converts images into </a:t>
            </a:r>
            <a:r>
              <a:rPr lang="en-US" sz="1600" b="1" dirty="0">
                <a:ea typeface="+mn-lt"/>
                <a:cs typeface="+mn-lt"/>
              </a:rPr>
              <a:t>feature maps</a:t>
            </a:r>
            <a:r>
              <a:rPr lang="en-US" sz="1600" dirty="0">
                <a:ea typeface="+mn-lt"/>
                <a:cs typeface="+mn-lt"/>
              </a:rPr>
              <a:t> for object recognition.</a:t>
            </a:r>
            <a:endParaRPr lang="en-US" dirty="0"/>
          </a:p>
          <a:p>
            <a:pPr marL="0" indent="0">
              <a:buNone/>
            </a:pP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b="1" dirty="0">
                <a:ea typeface="+mn-lt"/>
                <a:cs typeface="+mn-lt"/>
              </a:rPr>
              <a:t>Neck (Feature Enhancement) 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r>
              <a:rPr lang="en-US" sz="1600" dirty="0">
                <a:ea typeface="+mn-lt"/>
                <a:cs typeface="+mn-lt"/>
              </a:rPr>
              <a:t>Uses </a:t>
            </a:r>
            <a:r>
              <a:rPr lang="en-US" sz="1600" b="1" dirty="0">
                <a:ea typeface="+mn-lt"/>
                <a:cs typeface="+mn-lt"/>
              </a:rPr>
              <a:t>Path Aggregation Network (PAN)</a:t>
            </a:r>
            <a:r>
              <a:rPr lang="en-US" sz="1600" dirty="0">
                <a:ea typeface="+mn-lt"/>
                <a:cs typeface="+mn-lt"/>
              </a:rPr>
              <a:t> to refine multi-scale features.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Helps detect </a:t>
            </a:r>
            <a:r>
              <a:rPr lang="en-US" sz="1600" b="1" dirty="0">
                <a:ea typeface="+mn-lt"/>
                <a:cs typeface="+mn-lt"/>
              </a:rPr>
              <a:t>small and overlapping objects</a:t>
            </a:r>
            <a:r>
              <a:rPr lang="en-US" sz="1600" dirty="0">
                <a:ea typeface="+mn-lt"/>
                <a:cs typeface="+mn-lt"/>
              </a:rPr>
              <a:t> effectively.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b="1" dirty="0">
                <a:ea typeface="+mn-lt"/>
                <a:cs typeface="+mn-lt"/>
              </a:rPr>
              <a:t>Head (Final Predictions) 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r>
              <a:rPr lang="en-US" sz="1600" dirty="0">
                <a:ea typeface="+mn-lt"/>
                <a:cs typeface="+mn-lt"/>
              </a:rPr>
              <a:t>Predicts </a:t>
            </a:r>
            <a:r>
              <a:rPr lang="en-US" sz="1600" b="1" dirty="0">
                <a:ea typeface="+mn-lt"/>
                <a:cs typeface="+mn-lt"/>
              </a:rPr>
              <a:t>bounding boxes, class labels, and confidence scores</a:t>
            </a:r>
            <a:r>
              <a:rPr lang="en-US" sz="1600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Uses </a:t>
            </a:r>
            <a:r>
              <a:rPr lang="en-US" sz="1600" b="1" dirty="0">
                <a:ea typeface="+mn-lt"/>
                <a:cs typeface="+mn-lt"/>
              </a:rPr>
              <a:t>anchor-free detection</a:t>
            </a:r>
            <a:r>
              <a:rPr lang="en-US" sz="1600" dirty="0">
                <a:ea typeface="+mn-lt"/>
                <a:cs typeface="+mn-lt"/>
              </a:rPr>
              <a:t> for accurate localization.</a:t>
            </a:r>
            <a:endParaRPr lang="en-US" sz="16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b="1" dirty="0">
                <a:ea typeface="+mn-lt"/>
                <a:cs typeface="+mn-lt"/>
              </a:rPr>
              <a:t>Backbone extracts features, Neck enhances them, and Head makes final predictions! 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endParaRPr lang="en-US" sz="1600" dirty="0">
              <a:ea typeface="Calibri" panose="020F0502020204030204"/>
              <a:cs typeface="Calibri" panose="020F0502020204030204"/>
            </a:endParaRPr>
          </a:p>
          <a:p>
            <a:endParaRPr lang="en-US" altLang="en-US" sz="20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600" y="4114800"/>
            <a:ext cx="7907020" cy="22707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01811" y="578048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388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Fine-Tuning</a:t>
            </a:r>
            <a:r>
              <a:rPr lang="en-US" sz="2400" b="1" dirty="0">
                <a:latin typeface="Times New Roman" panose="02020603050405020304"/>
                <a:ea typeface="+mj-lt"/>
                <a:cs typeface="Times New Roman" panose="02020603050405020304"/>
              </a:rPr>
              <a:t> Pre-Trained Model</a:t>
            </a:r>
            <a:r>
              <a:rPr lang="en-US" sz="2400" b="1" dirty="0">
                <a:latin typeface="Times New Roman" panose="02020603050405020304"/>
                <a:cs typeface="Times New Roman" panose="02020603050405020304"/>
              </a:rPr>
              <a:t>  </a:t>
            </a:r>
            <a:endParaRPr lang="en-US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717199"/>
            <a:ext cx="7658100" cy="4754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sz="2000" dirty="0">
                <a:ea typeface="Calibri" panose="020F0502020204030204"/>
                <a:cs typeface="Calibri" panose="020F0502020204030204"/>
              </a:rPr>
              <a:t>Pre-Trained Model:</a:t>
            </a:r>
            <a:endParaRPr lang="en-US" altLang="en-US" sz="2000" dirty="0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altLang="en-US" sz="1750" dirty="0">
                <a:ea typeface="Calibri" panose="020F0502020204030204"/>
                <a:cs typeface="Calibri" panose="020F0502020204030204"/>
              </a:rPr>
              <a:t>Utiliz</a:t>
            </a:r>
            <a:r>
              <a:rPr lang="en-IN" altLang="en-US" sz="1750" dirty="0">
                <a:ea typeface="Calibri" panose="020F0502020204030204"/>
                <a:cs typeface="Calibri" panose="020F0502020204030204"/>
              </a:rPr>
              <a:t>ed</a:t>
            </a:r>
            <a:r>
              <a:rPr lang="en-US" altLang="en-US" sz="1750" dirty="0">
                <a:ea typeface="Calibri" panose="020F0502020204030204"/>
                <a:cs typeface="Calibri" panose="020F0502020204030204"/>
              </a:rPr>
              <a:t> YOLOv8l.pt, pre-trained on the COCO dataset with 80 classes.</a:t>
            </a:r>
            <a:endParaRPr lang="en-US" altLang="en-US" sz="1750" dirty="0">
              <a:ea typeface="Calibri" panose="020F0502020204030204"/>
              <a:cs typeface="Calibri" panose="020F0502020204030204"/>
            </a:endParaRPr>
          </a:p>
          <a:p>
            <a:r>
              <a:rPr lang="en-US" altLang="en-US" sz="2000" dirty="0">
                <a:ea typeface="Calibri" panose="020F0502020204030204"/>
                <a:cs typeface="Calibri" panose="020F0502020204030204"/>
              </a:rPr>
              <a:t>Fine-Tuning Strategy:</a:t>
            </a:r>
            <a:endParaRPr lang="en-US" altLang="en-US" sz="2000" dirty="0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altLang="en-US" sz="1750" dirty="0">
                <a:ea typeface="Calibri" panose="020F0502020204030204"/>
                <a:cs typeface="Calibri" panose="020F0502020204030204"/>
              </a:rPr>
              <a:t>Training the model on our dataset to adapt the weights accordingly.</a:t>
            </a:r>
            <a:endParaRPr lang="en-US" altLang="en-US" sz="1750" dirty="0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altLang="en-US" sz="1750" dirty="0">
                <a:ea typeface="Calibri" panose="020F0502020204030204"/>
                <a:cs typeface="Calibri" panose="020F0502020204030204"/>
              </a:rPr>
              <a:t>Customizing the final layers for better alignment with our specific data.</a:t>
            </a:r>
            <a:endParaRPr lang="en-US" altLang="en-US" sz="1750" dirty="0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IN" altLang="en-US" sz="1750" dirty="0">
                <a:ea typeface="Calibri" panose="020F0502020204030204"/>
                <a:cs typeface="Calibri" panose="020F0502020204030204"/>
              </a:rPr>
              <a:t>Modified various </a:t>
            </a:r>
            <a:r>
              <a:rPr lang="en-US" altLang="en-US" sz="1750" dirty="0">
                <a:ea typeface="Calibri" panose="020F0502020204030204"/>
                <a:cs typeface="Calibri" panose="020F0502020204030204"/>
              </a:rPr>
              <a:t>hyperparameters (learning rate, batch size, etc.) to enhance accuracy.</a:t>
            </a:r>
            <a:endParaRPr lang="en-US" altLang="en-US" sz="1750" dirty="0">
              <a:ea typeface="Calibri" panose="020F0502020204030204"/>
              <a:cs typeface="Calibri" panose="020F0502020204030204"/>
            </a:endParaRPr>
          </a:p>
          <a:p>
            <a:r>
              <a:rPr lang="en-US" altLang="en-US" sz="1800" dirty="0">
                <a:ea typeface="Calibri" panose="020F0502020204030204"/>
                <a:cs typeface="Calibri" panose="020F0502020204030204"/>
              </a:rPr>
              <a:t>Experimented with eight different configurations to refine performance.</a:t>
            </a:r>
            <a:endParaRPr lang="en-US" altLang="en-US" sz="18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01811" y="578048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062" y="34045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cs typeface="Times New Roman" panose="02020603050405020304"/>
              </a:rPr>
              <a:t>Configurations used</a:t>
            </a:r>
            <a:endParaRPr lang="en-US" sz="2400" b="1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81614"/>
            <a:ext cx="8676084" cy="47545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 b="1" dirty="0">
              <a:ea typeface="+mn-lt"/>
              <a:cs typeface="+mn-lt"/>
            </a:endParaRPr>
          </a:p>
          <a:p>
            <a:endParaRPr lang="en-US" sz="20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1529305" y="1399199"/>
          <a:ext cx="6219154" cy="490619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753332"/>
                <a:gridCol w="2465822"/>
              </a:tblGrid>
              <a:tr h="512286"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  <a:effectLst/>
                        </a:rPr>
                        <a:t>Key Hyperparameters</a:t>
                      </a:r>
                      <a:endParaRPr lang="en-US" sz="12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  <a:effectLst/>
                        </a:rPr>
                        <a:t>Reason for Choosing These Settings</a:t>
                      </a:r>
                      <a:endParaRPr lang="en-US" sz="12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</a:tr>
              <a:tr h="708338"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epochs=100, batch=16, 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imgsz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=320, optimizer=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AdamW</a:t>
                      </a:r>
                      <a:endParaRPr lang="en-US" sz="12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Standard settings for balanced datasets. Provides stable training without aggressive tuning.</a:t>
                      </a:r>
                      <a:endParaRPr lang="en-US" sz="12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652999"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imgsz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=640, 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iou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=0.8, lr0=0.005, optimizer=SGD</a:t>
                      </a:r>
                      <a:endParaRPr lang="en-US" sz="12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Larger image size &amp; 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IoU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 improve small object detection, SGD ensures stability.</a:t>
                      </a:r>
                      <a:endParaRPr lang="en-US" sz="12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652999"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batch=32, epochs=50, augment=false, optimizer=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AdamW</a:t>
                      </a:r>
                      <a:endParaRPr lang="en-US" sz="12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AdamW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 speeds up training, reducing augmentation improves training speed.</a:t>
                      </a:r>
                      <a:endParaRPr lang="en-US" sz="1200" dirty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652999"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lr0=0.005, dropout=0.2, 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weight_decay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=0.001, optimizer=SGD</a:t>
                      </a:r>
                      <a:endParaRPr lang="en-US" sz="1200" dirty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SGD with weight decay prevents overfitting, dropout improves generalization.</a:t>
                      </a:r>
                      <a:endParaRPr lang="en-US" sz="1200" dirty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520185"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imgsz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=1024, 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iou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=0.85, batch=4, optimizer=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AdamW</a:t>
                      </a:r>
                      <a:endParaRPr lang="en-US" sz="1200" err="1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Large image size captures fine text details, 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AdamW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 helps stable training.</a:t>
                      </a:r>
                      <a:endParaRPr lang="en-US" sz="1200" dirty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475914"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hsv_v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=0.5, 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auto_augment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=true, optimizer=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AdamW</a:t>
                      </a:r>
                      <a:endParaRPr lang="en-US" sz="1200" err="1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Auto augmentation &amp; brightness adjustments enhance robustness.</a:t>
                      </a:r>
                      <a:endParaRPr lang="en-US" sz="1200" dirty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730473"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mosaic=1.2, </a:t>
                      </a:r>
                      <a:r>
                        <a:rPr lang="en-US" sz="1200" err="1">
                          <a:solidFill>
                            <a:srgbClr val="000000"/>
                          </a:solidFill>
                          <a:effectLst/>
                        </a:rPr>
                        <a:t>mixup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=0.5, scale=0.6, optimizer=SGD</a:t>
                      </a:r>
                      <a:endParaRPr lang="en-US" sz="1200" dirty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t" latinLnBrk="0" hangingPunct="1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SGD stabilizes aggressive augmentations, improving adaptability across datasets.</a:t>
                      </a:r>
                      <a:endParaRPr lang="en-US" sz="1200" dirty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01811" y="578048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322" y="22844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cs typeface="Times New Roman" panose="02020603050405020304"/>
              </a:rPr>
              <a:t>Best Model</a:t>
            </a:r>
            <a:r>
              <a:rPr lang="en-IN" altLang="en-US" sz="2400" b="1" dirty="0">
                <a:latin typeface="Times New Roman" panose="02020603050405020304"/>
                <a:cs typeface="Times New Roman" panose="02020603050405020304"/>
              </a:rPr>
              <a:t> Configuration</a:t>
            </a:r>
            <a:endParaRPr lang="en-IN" altLang="en-US" sz="2400" b="1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81614"/>
            <a:ext cx="8676084" cy="47545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 b="1" dirty="0">
              <a:ea typeface="+mn-lt"/>
              <a:cs typeface="+mn-lt"/>
            </a:endParaRPr>
          </a:p>
          <a:p>
            <a:endParaRPr lang="en-US" sz="20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 Box 5"/>
          <p:cNvSpPr txBox="1"/>
          <p:nvPr/>
        </p:nvSpPr>
        <p:spPr>
          <a:xfrm>
            <a:off x="457200" y="1066800"/>
            <a:ext cx="5080000" cy="6085205"/>
          </a:xfrm>
          <a:prstGeom prst="rect">
            <a:avLst/>
          </a:prstGeom>
        </p:spPr>
        <p:txBody>
          <a:bodyPr>
            <a:spAutoFit/>
          </a:bodyPr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task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detect</a:t>
            </a: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mode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train</a:t>
            </a: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model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best1l.pt</a:t>
            </a: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data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data.yaml</a:t>
            </a: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epochs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100</a:t>
            </a: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time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null</a:t>
            </a: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patience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100</a:t>
            </a: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batch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16</a:t>
            </a: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imgsz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320</a:t>
            </a: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save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true</a:t>
            </a: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save_period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-1</a:t>
            </a: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cache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false</a:t>
            </a: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device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cpu</a:t>
            </a: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workers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8</a:t>
            </a: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project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null</a:t>
            </a: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name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train7</a:t>
            </a: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exist_ok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false</a:t>
            </a: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pretrained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true</a:t>
            </a: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optimizer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auto</a:t>
            </a: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verbose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true</a:t>
            </a: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2895600" y="1143000"/>
            <a:ext cx="5080000" cy="5939155"/>
          </a:xfrm>
          <a:prstGeom prst="rect">
            <a:avLst/>
          </a:prstGeom>
        </p:spPr>
        <p:txBody>
          <a:bodyPr>
            <a:spAutoFit/>
          </a:bodyPr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seed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B5CEA8"/>
                </a:solidFill>
                <a:latin typeface="Consolas" panose="020B0609020204030204"/>
                <a:ea typeface="Consolas" panose="020B0609020204030204"/>
                <a:sym typeface="+mn-ea"/>
              </a:rPr>
              <a:t>0</a:t>
            </a:r>
            <a:endParaRPr sz="1600">
              <a:solidFill>
                <a:srgbClr val="B5CEA8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deterministic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true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single_cls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false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rect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false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cos_lr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false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close_mosaic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B5CEA8"/>
                </a:solidFill>
                <a:latin typeface="Consolas" panose="020B0609020204030204"/>
                <a:ea typeface="Consolas" panose="020B0609020204030204"/>
                <a:sym typeface="+mn-ea"/>
              </a:rPr>
              <a:t>10</a:t>
            </a:r>
            <a:endParaRPr sz="1600">
              <a:solidFill>
                <a:srgbClr val="B5CEA8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resume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false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amp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true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fraction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B5CEA8"/>
                </a:solidFill>
                <a:latin typeface="Consolas" panose="020B0609020204030204"/>
                <a:ea typeface="Consolas" panose="020B0609020204030204"/>
                <a:sym typeface="+mn-ea"/>
              </a:rPr>
              <a:t>1.0</a:t>
            </a:r>
            <a:endParaRPr sz="1600">
              <a:solidFill>
                <a:srgbClr val="B5CEA8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profile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false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freeze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null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multi_scale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false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overlap_mask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true</a:t>
            </a:r>
            <a:endParaRPr sz="1600">
              <a:solidFill>
                <a:srgbClr val="569CD6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569CD6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sz="1600">
                <a:solidFill>
                  <a:srgbClr val="569CD6"/>
                </a:solidFill>
                <a:latin typeface="Consolas" panose="020B0609020204030204"/>
                <a:ea typeface="Consolas" panose="020B0609020204030204"/>
                <a:sym typeface="+mn-ea"/>
              </a:rPr>
              <a:t>mask_ratio</a:t>
            </a:r>
            <a:r>
              <a:rPr sz="1600">
                <a:solidFill>
                  <a:srgbClr val="D4D4D4"/>
                </a:solidFill>
                <a:latin typeface="Consolas" panose="020B0609020204030204"/>
                <a:ea typeface="Consolas" panose="020B0609020204030204"/>
                <a:sym typeface="+mn-ea"/>
              </a:rPr>
              <a:t>: </a:t>
            </a:r>
            <a:r>
              <a:rPr sz="1600">
                <a:solidFill>
                  <a:srgbClr val="B5CEA8"/>
                </a:solidFill>
                <a:latin typeface="Consolas" panose="020B0609020204030204"/>
                <a:ea typeface="Consolas" panose="020B0609020204030204"/>
                <a:sym typeface="+mn-ea"/>
              </a:rPr>
              <a:t>4</a:t>
            </a:r>
            <a:endParaRPr sz="1600">
              <a:solidFill>
                <a:srgbClr val="B5CEA8"/>
              </a:solidFill>
              <a:latin typeface="Consolas" panose="020B0609020204030204"/>
              <a:ea typeface="Consolas" panose="020B0609020204030204"/>
              <a:sym typeface="+mn-ea"/>
            </a:endParaRPr>
          </a:p>
          <a:p>
            <a:pPr>
              <a:lnSpc>
                <a:spcPts val="1140"/>
              </a:lnSpc>
            </a:pPr>
            <a:endParaRPr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hsv_h: 0.015</a:t>
            </a: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hsv_s: 0.7</a:t>
            </a: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hsv_v: 0.4</a:t>
            </a: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degrees: 0.0</a:t>
            </a: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translate: 0.1</a:t>
            </a: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B5CEA8"/>
                </a:solidFill>
                <a:latin typeface="Consolas" panose="020B0609020204030204"/>
                <a:ea typeface="Consolas" panose="020B0609020204030204"/>
              </a:rPr>
              <a:t>scale: 0.5</a:t>
            </a:r>
            <a:endParaRPr lang="en-US" altLang="en-US" sz="1600" b="0">
              <a:solidFill>
                <a:srgbClr val="B5CEA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5638800" y="1066800"/>
            <a:ext cx="5080000" cy="4623435"/>
          </a:xfrm>
          <a:prstGeom prst="rect">
            <a:avLst/>
          </a:prstGeom>
        </p:spPr>
        <p:txBody>
          <a:bodyPr>
            <a:spAutoFit/>
          </a:bodyPr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shear: 0.0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perspective: 0.0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flipud: 0.0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fliplr: 0.5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bgr: 0.0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mosaic: 1.0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mixup: 0.0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copy_paste: 0.0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copy_paste_mode: flip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auto_augment: randaugment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erasing: 0.4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crop_fraction: 1.0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cfg: null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tracker: botsort.yaml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r>
              <a:rPr lang="en-US" altLang="en-US"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save_dir: runs\detect\train7</a:t>
            </a: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140"/>
              </a:lnSpc>
            </a:pPr>
            <a:endParaRPr lang="en-US" altLang="en-US"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26260"/>
            <a:ext cx="8229600" cy="407289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/>
        </p:nvSpPr>
        <p:spPr>
          <a:xfrm>
            <a:off x="456922" y="60944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400" b="1" dirty="0">
                <a:latin typeface="Times New Roman" panose="02020603050405020304"/>
                <a:cs typeface="Times New Roman" panose="02020603050405020304"/>
              </a:rPr>
              <a:t>Performance Metrics</a:t>
            </a:r>
            <a:endParaRPr lang="en-IN" sz="2400" b="1" dirty="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8662" y="533400"/>
            <a:ext cx="8896738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Content Placeholder 9" descr="A collage of several invoice papers&#10;&#10;AI-generated content may be incorrect.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3" y="1218902"/>
            <a:ext cx="5272411" cy="5272411"/>
          </a:xfrm>
        </p:spPr>
      </p:pic>
      <p:pic>
        <p:nvPicPr>
          <p:cNvPr id="11" name="Picture 10" descr="A collage of papers&#10;&#10;AI-generated content may be incorrect."/>
          <p:cNvPicPr>
            <a:picLocks noChangeAspect="1"/>
          </p:cNvPicPr>
          <p:nvPr/>
        </p:nvPicPr>
        <p:blipFill>
          <a:blip r:embed="rId3"/>
          <a:srcRect t="-129" r="25373"/>
          <a:stretch>
            <a:fillRect/>
          </a:stretch>
        </p:blipFill>
        <p:spPr>
          <a:xfrm>
            <a:off x="4419365" y="1218907"/>
            <a:ext cx="3881955" cy="52708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322" y="228441"/>
            <a:ext cx="8229600" cy="1143000"/>
          </a:xfrm>
        </p:spPr>
        <p:txBody>
          <a:bodyPr>
            <a:noAutofit/>
          </a:bodyPr>
          <a:p>
            <a:r>
              <a:rPr lang="en-IN" sz="2400" b="1" dirty="0">
                <a:latin typeface="Times New Roman" panose="02020603050405020304"/>
                <a:cs typeface="Times New Roman" panose="02020603050405020304"/>
              </a:rPr>
              <a:t>Test Results</a:t>
            </a:r>
            <a:endParaRPr lang="en-IN" sz="2400" b="1" dirty="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276090" cy="4526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 indent="-457200" algn="l">
              <a:buFont typeface="Arial" panose="020B0604020202020204" pitchFamily="34" charset="0"/>
              <a:buChar char="•"/>
            </a:pPr>
            <a:r>
              <a:rPr lang="en-US" sz="2000" b="1" dirty="0">
                <a:ea typeface="+mn-lt"/>
                <a:cs typeface="+mn-lt"/>
                <a:sym typeface="+mn-ea"/>
              </a:rPr>
              <a:t>UNET</a:t>
            </a:r>
            <a:endParaRPr lang="en-US" sz="2000" b="1" dirty="0">
              <a:ea typeface="+mn-lt"/>
              <a:cs typeface="+mn-lt"/>
              <a:sym typeface="+mn-ea"/>
            </a:endParaRPr>
          </a:p>
          <a:p>
            <a:pPr marL="914400" lvl="2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ea typeface="+mn-lt"/>
                <a:cs typeface="+mn-lt"/>
                <a:sym typeface="+mn-ea"/>
              </a:rPr>
              <a:t>accuracy: 0.9832 </a:t>
            </a:r>
            <a:endParaRPr lang="en-US" sz="1700" dirty="0">
              <a:ea typeface="+mn-lt"/>
              <a:cs typeface="+mn-lt"/>
              <a:sym typeface="+mn-ea"/>
            </a:endParaRPr>
          </a:p>
          <a:p>
            <a:pPr marL="914400" lvl="2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ea typeface="+mn-lt"/>
                <a:cs typeface="+mn-lt"/>
                <a:sym typeface="+mn-ea"/>
              </a:rPr>
              <a:t>f1_score: 0.0473</a:t>
            </a:r>
            <a:endParaRPr lang="en-US" sz="1700" dirty="0">
              <a:ea typeface="+mn-lt"/>
              <a:cs typeface="+mn-lt"/>
              <a:sym typeface="+mn-ea"/>
            </a:endParaRPr>
          </a:p>
          <a:p>
            <a:pPr marL="914400" lvl="2" indent="-457200" algn="l">
              <a:buFont typeface="Arial" panose="020B0604020202020204" pitchFamily="34" charset="0"/>
              <a:buChar char="•"/>
            </a:pPr>
            <a:r>
              <a:rPr lang="en-US" sz="1700" dirty="0" err="1">
                <a:ea typeface="+mn-lt"/>
                <a:cs typeface="+mn-lt"/>
                <a:sym typeface="+mn-ea"/>
              </a:rPr>
              <a:t>iou_metric</a:t>
            </a:r>
            <a:r>
              <a:rPr lang="en-US" sz="1700" dirty="0">
                <a:ea typeface="+mn-lt"/>
                <a:cs typeface="+mn-lt"/>
                <a:sym typeface="+mn-ea"/>
              </a:rPr>
              <a:t>: 0.0242</a:t>
            </a:r>
            <a:r>
              <a:rPr lang="en-US" sz="2000" dirty="0">
                <a:ea typeface="+mn-lt"/>
                <a:cs typeface="+mn-lt"/>
                <a:sym typeface="+mn-ea"/>
              </a:rPr>
              <a:t> </a:t>
            </a:r>
            <a:endParaRPr lang="en-US" sz="2000" b="1" dirty="0">
              <a:ea typeface="+mn-lt"/>
              <a:cs typeface="+mn-lt"/>
            </a:endParaRPr>
          </a:p>
          <a:p>
            <a:r>
              <a:rPr lang="en-US" sz="2000" b="1" dirty="0">
                <a:ea typeface="+mn-lt"/>
                <a:cs typeface="+mn-lt"/>
              </a:rPr>
              <a:t>Autoencoder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1600" b="1" dirty="0">
                <a:ea typeface="+mn-lt"/>
                <a:cs typeface="+mn-lt"/>
              </a:rPr>
              <a:t>Encoder</a:t>
            </a:r>
            <a:r>
              <a:rPr lang="en-US" sz="1600" dirty="0">
                <a:ea typeface="+mn-lt"/>
                <a:cs typeface="+mn-lt"/>
              </a:rPr>
              <a:t>: 3 convolutional layers + max pooling (extracts image features).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1600" b="1" dirty="0">
                <a:ea typeface="+mn-lt"/>
                <a:cs typeface="+mn-lt"/>
              </a:rPr>
              <a:t>Decoder</a:t>
            </a:r>
            <a:r>
              <a:rPr lang="en-US" sz="1600" dirty="0">
                <a:ea typeface="+mn-lt"/>
                <a:cs typeface="+mn-lt"/>
              </a:rPr>
              <a:t>: 3 convolutional layers + </a:t>
            </a:r>
            <a:r>
              <a:rPr lang="en-US" sz="1600" err="1">
                <a:ea typeface="+mn-lt"/>
                <a:cs typeface="+mn-lt"/>
              </a:rPr>
              <a:t>upsampling</a:t>
            </a:r>
            <a:r>
              <a:rPr lang="en-US" sz="1600" dirty="0">
                <a:ea typeface="+mn-lt"/>
                <a:cs typeface="+mn-lt"/>
              </a:rPr>
              <a:t> (reconstructs the image).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Other Models</a:t>
            </a:r>
            <a:r>
              <a:rPr lang="en-IN" alt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 Explored</a:t>
            </a:r>
            <a:endParaRPr lang="en-IN" altLang="en-US" sz="2400" b="1" dirty="0">
              <a:latin typeface="Times New Roman" panose="02020603050405020304"/>
              <a:ea typeface="Calibri" panose="020F0502020204030204"/>
              <a:cs typeface="Times New Roman" panose="02020603050405020304"/>
            </a:endParaRPr>
          </a:p>
        </p:txBody>
      </p:sp>
      <p:pic>
        <p:nvPicPr>
          <p:cNvPr id="6" name="Picture 5" descr="A black and white image with numbers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51" y="4495625"/>
            <a:ext cx="6366993" cy="2254582"/>
          </a:xfrm>
          <a:prstGeom prst="rect">
            <a:avLst/>
          </a:prstGeom>
        </p:spPr>
      </p:pic>
      <p:pic>
        <p:nvPicPr>
          <p:cNvPr id="2" name="Content Placeholder 1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71945" y="4876800"/>
            <a:ext cx="1866900" cy="1767840"/>
          </a:xfrm>
          <a:prstGeom prst="rect">
            <a:avLst/>
          </a:prstGeom>
        </p:spPr>
      </p:pic>
      <p:pic>
        <p:nvPicPr>
          <p:cNvPr id="11" name="Picture 10" descr="U-net-architecture-Each-box-corresponds-to-a-multi-channel-features-maps-The-number-o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3290" y="1371600"/>
            <a:ext cx="3909060" cy="280543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313" y="1302376"/>
            <a:ext cx="82296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1" dirty="0">
              <a:ea typeface="+mn-lt"/>
              <a:cs typeface="+mn-lt"/>
            </a:endParaRPr>
          </a:p>
          <a:p>
            <a:r>
              <a:rPr lang="en-US" altLang="en-US" sz="2000" dirty="0">
                <a:ea typeface="+mn-lt"/>
                <a:cs typeface="+mn-lt"/>
              </a:rPr>
              <a:t>We have also explor</a:t>
            </a:r>
            <a:r>
              <a:rPr lang="en-IN" altLang="en-US" sz="2000" dirty="0">
                <a:ea typeface="+mn-lt"/>
                <a:cs typeface="+mn-lt"/>
              </a:rPr>
              <a:t>ed</a:t>
            </a:r>
            <a:r>
              <a:rPr lang="en-US" altLang="en-US" sz="2000" dirty="0">
                <a:ea typeface="+mn-lt"/>
                <a:cs typeface="+mn-lt"/>
              </a:rPr>
              <a:t> various image processing techniques to assess their effectiveness in capturing forgery artifacts.</a:t>
            </a:r>
            <a:endParaRPr lang="en-US" altLang="en-US" sz="2000" dirty="0">
              <a:ea typeface="+mn-lt"/>
              <a:cs typeface="+mn-lt"/>
            </a:endParaRPr>
          </a:p>
          <a:p>
            <a:r>
              <a:rPr lang="en-US" sz="2000" b="1" dirty="0">
                <a:ea typeface="+mn-lt"/>
                <a:cs typeface="+mn-lt"/>
              </a:rPr>
              <a:t>Saliency Maps-</a:t>
            </a:r>
            <a:r>
              <a:rPr lang="en-US" sz="2000" dirty="0">
                <a:ea typeface="+mn-lt"/>
                <a:cs typeface="+mn-lt"/>
              </a:rPr>
              <a:t>Identifies the most </a:t>
            </a:r>
            <a:r>
              <a:rPr lang="en-US" sz="2000" b="1" dirty="0">
                <a:ea typeface="+mn-lt"/>
                <a:cs typeface="+mn-lt"/>
              </a:rPr>
              <a:t>visually important regions</a:t>
            </a:r>
            <a:r>
              <a:rPr lang="en-US" sz="2000" dirty="0">
                <a:ea typeface="+mn-lt"/>
                <a:cs typeface="+mn-lt"/>
              </a:rPr>
              <a:t> in an image, often detecting unnatural modifications.</a:t>
            </a:r>
            <a:endParaRPr lang="en-US" sz="2000" dirty="0">
              <a:ea typeface="+mn-lt"/>
              <a:cs typeface="+mn-lt"/>
            </a:endParaRPr>
          </a:p>
          <a:p>
            <a:endParaRPr lang="en-US" sz="2000" b="1" dirty="0">
              <a:ea typeface="+mn-lt"/>
              <a:cs typeface="+mn-lt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57388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Other Models and processing methods</a:t>
            </a:r>
            <a:endParaRPr lang="en-US" sz="2400" b="1" dirty="0">
              <a:latin typeface="Times New Roman" panose="02020603050405020304"/>
              <a:ea typeface="Calibri" panose="020F0502020204030204"/>
              <a:cs typeface="Times New Roman" panose="02020603050405020304"/>
            </a:endParaRPr>
          </a:p>
        </p:txBody>
      </p:sp>
      <p:pic>
        <p:nvPicPr>
          <p:cNvPr id="6" name="Picture 5" descr="A blue screen with red and orange lines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570" y="3020776"/>
            <a:ext cx="8242479" cy="280965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 APPROVAL SCREENSHOT</a:t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461" y="1519707"/>
            <a:ext cx="82296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sz="2000" dirty="0">
                <a:ea typeface="+mn-lt"/>
                <a:cs typeface="+mn-lt"/>
              </a:rPr>
              <a:t>Since most of the dataset consists of grayscale images with text and edges, we explored Canny Edge Detection:</a:t>
            </a:r>
            <a:endParaRPr lang="en-US" altLang="en-US" sz="2000" dirty="0">
              <a:ea typeface="+mn-lt"/>
              <a:cs typeface="+mn-lt"/>
            </a:endParaRPr>
          </a:p>
          <a:p>
            <a:r>
              <a:rPr lang="en-US" altLang="en-US" sz="2000" dirty="0">
                <a:ea typeface="+mn-lt"/>
                <a:cs typeface="+mn-lt"/>
              </a:rPr>
              <a:t>Canny Edge: Extracts sharp boundaries and edges, helping to highlight tampered regions where texture inconsistencies may be present.</a:t>
            </a:r>
            <a:endParaRPr lang="en-US" altLang="en-US" sz="2000" dirty="0">
              <a:ea typeface="+mn-lt"/>
              <a:cs typeface="+mn-lt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57388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Processing methods</a:t>
            </a:r>
            <a:endParaRPr lang="en-US" sz="2400" dirty="0">
              <a:latin typeface="Times New Roman" panose="02020603050405020304"/>
              <a:ea typeface="Calibri" panose="020F0502020204030204"/>
              <a:cs typeface="Times New Roman" panose="02020603050405020304"/>
            </a:endParaRPr>
          </a:p>
          <a:p>
            <a:endParaRPr lang="en-US" sz="2400" b="1" dirty="0">
              <a:latin typeface="Times New Roman" panose="02020603050405020304"/>
              <a:ea typeface="Calibri" panose="020F0502020204030204"/>
              <a:cs typeface="Times New Roman" panose="02020603050405020304"/>
            </a:endParaRPr>
          </a:p>
        </p:txBody>
      </p:sp>
      <p:pic>
        <p:nvPicPr>
          <p:cNvPr id="2" name="Picture 1" descr="A screenshot of a computer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819400"/>
            <a:ext cx="3623945" cy="384175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658" y="1366770"/>
            <a:ext cx="82296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>
                <a:ea typeface="+mn-lt"/>
                <a:cs typeface="+mn-lt"/>
              </a:rPr>
              <a:t>Canny </a:t>
            </a:r>
            <a:r>
              <a:rPr lang="en-US" sz="2000" b="1" dirty="0" err="1">
                <a:ea typeface="+mn-lt"/>
                <a:cs typeface="+mn-lt"/>
              </a:rPr>
              <a:t>Edge+Saliency-</a:t>
            </a:r>
            <a:r>
              <a:rPr lang="en-US" sz="2000" dirty="0" err="1">
                <a:ea typeface="+mn-lt"/>
                <a:cs typeface="+mn-lt"/>
              </a:rPr>
              <a:t>Morphological</a:t>
            </a:r>
            <a:r>
              <a:rPr lang="en-US" sz="2000" dirty="0">
                <a:ea typeface="+mn-lt"/>
                <a:cs typeface="+mn-lt"/>
              </a:rPr>
              <a:t> Operations for Edge Refinement and finally overlay the saliency and edge maps.</a:t>
            </a:r>
            <a:endParaRPr lang="en-US" sz="2000" b="1" dirty="0">
              <a:ea typeface="+mn-lt"/>
              <a:cs typeface="+mn-lt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57388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Processing methods</a:t>
            </a:r>
            <a:endParaRPr lang="en-US" sz="2400" dirty="0">
              <a:latin typeface="Times New Roman" panose="02020603050405020304"/>
              <a:ea typeface="Calibri" panose="020F0502020204030204"/>
              <a:cs typeface="Times New Roman" panose="02020603050405020304"/>
            </a:endParaRPr>
          </a:p>
          <a:p>
            <a:endParaRPr lang="en-US" sz="2400" b="1" dirty="0">
              <a:latin typeface="Times New Roman" panose="02020603050405020304"/>
              <a:ea typeface="Calibri" panose="020F0502020204030204"/>
              <a:cs typeface="Times New Roman" panose="02020603050405020304"/>
            </a:endParaRPr>
          </a:p>
        </p:txBody>
      </p:sp>
      <p:pic>
        <p:nvPicPr>
          <p:cNvPr id="6" name="Picture 5" descr="A screenshot of a computer program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527" y="2157389"/>
            <a:ext cx="6672868" cy="453944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658" y="1366770"/>
            <a:ext cx="82296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ea typeface="+mn-lt"/>
                <a:cs typeface="+mn-lt"/>
              </a:rPr>
              <a:t>A </a:t>
            </a:r>
            <a:r>
              <a:rPr lang="en-US" sz="1800" b="1" dirty="0">
                <a:ea typeface="+mn-lt"/>
                <a:cs typeface="+mn-lt"/>
              </a:rPr>
              <a:t>Local Variance Map (LVM)</a:t>
            </a:r>
            <a:r>
              <a:rPr lang="en-US" sz="1800" dirty="0">
                <a:ea typeface="+mn-lt"/>
                <a:cs typeface="+mn-lt"/>
              </a:rPr>
              <a:t> calculates the </a:t>
            </a:r>
            <a:r>
              <a:rPr lang="en-US" sz="1800" b="1" dirty="0">
                <a:ea typeface="+mn-lt"/>
                <a:cs typeface="+mn-lt"/>
              </a:rPr>
              <a:t>variance (spread of pixel intensities) in small regions</a:t>
            </a:r>
            <a:r>
              <a:rPr lang="en-US" sz="1800" dirty="0">
                <a:ea typeface="+mn-lt"/>
                <a:cs typeface="+mn-lt"/>
              </a:rPr>
              <a:t> of an image. It helps highlight </a:t>
            </a:r>
            <a:r>
              <a:rPr lang="en-US" sz="1800" b="1" dirty="0">
                <a:ea typeface="+mn-lt"/>
                <a:cs typeface="+mn-lt"/>
              </a:rPr>
              <a:t>texture inconsistencies, noise, and forgery artifacts</a:t>
            </a:r>
            <a:r>
              <a:rPr lang="en-US" sz="1800" dirty="0">
                <a:ea typeface="+mn-lt"/>
                <a:cs typeface="+mn-lt"/>
              </a:rPr>
              <a:t>, making it useful for </a:t>
            </a:r>
            <a:r>
              <a:rPr lang="en-US" sz="1800" b="1" dirty="0">
                <a:ea typeface="+mn-lt"/>
                <a:cs typeface="+mn-lt"/>
              </a:rPr>
              <a:t>image forensics and tampering detection</a:t>
            </a:r>
            <a:r>
              <a:rPr lang="en-US" sz="1800" dirty="0">
                <a:ea typeface="+mn-lt"/>
                <a:cs typeface="+mn-lt"/>
              </a:rPr>
              <a:t>.</a:t>
            </a:r>
            <a:endParaRPr lang="en-US" sz="1800" b="1" dirty="0">
              <a:ea typeface="+mn-lt"/>
              <a:cs typeface="+mn-lt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57388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Processing methods</a:t>
            </a:r>
            <a:endParaRPr lang="en-US" sz="2400" dirty="0">
              <a:latin typeface="Times New Roman" panose="02020603050405020304"/>
              <a:ea typeface="Calibri" panose="020F0502020204030204"/>
              <a:cs typeface="Times New Roman" panose="02020603050405020304"/>
            </a:endParaRPr>
          </a:p>
          <a:p>
            <a:endParaRPr lang="en-US" sz="2400" b="1" dirty="0">
              <a:latin typeface="Times New Roman" panose="02020603050405020304"/>
              <a:ea typeface="Calibri" panose="020F0502020204030204"/>
              <a:cs typeface="Times New Roman" panose="02020603050405020304"/>
            </a:endParaRPr>
          </a:p>
        </p:txBody>
      </p:sp>
      <p:pic>
        <p:nvPicPr>
          <p:cNvPr id="2" name="Picture 1" descr="A screenshot of a computer screen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317" y="2246668"/>
            <a:ext cx="6552127" cy="430454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>
              <a:buFont typeface="Arial" panose="020B0604020202020204"/>
            </a:pP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b="1" dirty="0">
                <a:ea typeface="+mn-lt"/>
                <a:cs typeface="+mn-lt"/>
              </a:rPr>
              <a:t>Limited Dataset Size</a:t>
            </a:r>
            <a:r>
              <a:rPr lang="en-US" sz="1600" dirty="0">
                <a:ea typeface="+mn-lt"/>
                <a:cs typeface="+mn-lt"/>
              </a:rPr>
              <a:t> → Very few images available for training, affecting model generalization.</a:t>
            </a:r>
            <a:endParaRPr lang="en-US" sz="2400"/>
          </a:p>
          <a:p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b="1" dirty="0">
                <a:ea typeface="+mn-lt"/>
                <a:cs typeface="+mn-lt"/>
              </a:rPr>
              <a:t>Small Annotations</a:t>
            </a:r>
            <a:r>
              <a:rPr lang="en-US" sz="1600" dirty="0">
                <a:ea typeface="+mn-lt"/>
                <a:cs typeface="+mn-lt"/>
              </a:rPr>
              <a:t> → Each image has </a:t>
            </a:r>
            <a:r>
              <a:rPr lang="en-US" sz="1600" b="1" dirty="0">
                <a:ea typeface="+mn-lt"/>
                <a:cs typeface="+mn-lt"/>
              </a:rPr>
              <a:t>~3 annotations</a:t>
            </a:r>
            <a:r>
              <a:rPr lang="en-US" sz="1600" dirty="0">
                <a:ea typeface="+mn-lt"/>
                <a:cs typeface="+mn-lt"/>
              </a:rPr>
              <a:t>, and they occupy </a:t>
            </a:r>
            <a:r>
              <a:rPr lang="en-US" sz="1600" b="1" dirty="0">
                <a:ea typeface="+mn-lt"/>
                <a:cs typeface="+mn-lt"/>
              </a:rPr>
              <a:t>very few pixels</a:t>
            </a:r>
            <a:r>
              <a:rPr lang="en-US" sz="1600" dirty="0">
                <a:ea typeface="+mn-lt"/>
                <a:cs typeface="+mn-lt"/>
              </a:rPr>
              <a:t> compared to the entire document, making it harder for the model to learn meaningful patterns.</a:t>
            </a:r>
            <a:endParaRPr lang="en-US" sz="2400" dirty="0"/>
          </a:p>
          <a:p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b="1" dirty="0">
                <a:ea typeface="+mn-lt"/>
                <a:cs typeface="+mn-lt"/>
              </a:rPr>
              <a:t>Blurred Images</a:t>
            </a:r>
            <a:r>
              <a:rPr lang="en-US" sz="1600" dirty="0">
                <a:ea typeface="+mn-lt"/>
                <a:cs typeface="+mn-lt"/>
              </a:rPr>
              <a:t> → </a:t>
            </a:r>
            <a:r>
              <a:rPr lang="en-US" sz="1600" b="1" dirty="0">
                <a:ea typeface="+mn-lt"/>
                <a:cs typeface="+mn-lt"/>
              </a:rPr>
              <a:t>10% of the dataset</a:t>
            </a:r>
            <a:r>
              <a:rPr lang="en-US" sz="1600" dirty="0">
                <a:ea typeface="+mn-lt"/>
                <a:cs typeface="+mn-lt"/>
              </a:rPr>
              <a:t> contains blurred images, reducing clarity and feature extraction quality.</a:t>
            </a:r>
            <a:endParaRPr lang="en-US" sz="2400" dirty="0"/>
          </a:p>
          <a:p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b="1" dirty="0">
                <a:ea typeface="+mn-lt"/>
                <a:cs typeface="+mn-lt"/>
              </a:rPr>
              <a:t>Orientation Issues</a:t>
            </a:r>
            <a:r>
              <a:rPr lang="en-US" sz="1600" dirty="0">
                <a:ea typeface="+mn-lt"/>
                <a:cs typeface="+mn-lt"/>
              </a:rPr>
              <a:t> → </a:t>
            </a:r>
            <a:r>
              <a:rPr lang="en-US" sz="1600" b="1" dirty="0">
                <a:ea typeface="+mn-lt"/>
                <a:cs typeface="+mn-lt"/>
              </a:rPr>
              <a:t>90% of images are tilted</a:t>
            </a:r>
            <a:r>
              <a:rPr lang="en-US" sz="1600" dirty="0">
                <a:ea typeface="+mn-lt"/>
                <a:cs typeface="+mn-lt"/>
              </a:rPr>
              <a:t> at different angles, making detection inconsistent.</a:t>
            </a:r>
            <a:endParaRPr lang="en-US" sz="2400" dirty="0"/>
          </a:p>
          <a:p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b="1" dirty="0">
                <a:ea typeface="+mn-lt"/>
                <a:cs typeface="+mn-lt"/>
              </a:rPr>
              <a:t>Skew Correction Challenges</a:t>
            </a:r>
            <a:r>
              <a:rPr lang="en-US" sz="1600" dirty="0">
                <a:ea typeface="+mn-lt"/>
                <a:cs typeface="+mn-lt"/>
              </a:rPr>
              <a:t> → While skew correction was attempted, it </a:t>
            </a:r>
            <a:r>
              <a:rPr lang="en-US" sz="1600" b="1" dirty="0">
                <a:ea typeface="+mn-lt"/>
                <a:cs typeface="+mn-lt"/>
              </a:rPr>
              <a:t>did not fully align the images</a:t>
            </a:r>
            <a:r>
              <a:rPr lang="en-US" sz="1600" dirty="0">
                <a:ea typeface="+mn-lt"/>
                <a:cs typeface="+mn-lt"/>
              </a:rPr>
              <a:t>, leaving </a:t>
            </a:r>
            <a:r>
              <a:rPr lang="en-US" sz="1600" b="1" dirty="0">
                <a:ea typeface="+mn-lt"/>
                <a:cs typeface="+mn-lt"/>
              </a:rPr>
              <a:t>blank edges</a:t>
            </a:r>
            <a:r>
              <a:rPr lang="en-US" sz="1600" dirty="0">
                <a:ea typeface="+mn-lt"/>
                <a:cs typeface="+mn-lt"/>
              </a:rPr>
              <a:t>, which disrupts model training.</a:t>
            </a:r>
            <a:endParaRPr lang="en-US" sz="2400" dirty="0"/>
          </a:p>
          <a:p>
            <a:endParaRPr lang="en-US" sz="2400" dirty="0">
              <a:ea typeface="+mn-lt"/>
              <a:cs typeface="+mn-lt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Challenges Observed</a:t>
            </a:r>
            <a:endParaRPr lang="en-US" dirty="0"/>
          </a:p>
        </p:txBody>
      </p:sp>
      <p:pic>
        <p:nvPicPr>
          <p:cNvPr id="2" name="Content Placeholder 1" descr="A close-up of a document&#10;&#10;AI-generated content may be incorrect.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76800" y="1293495"/>
            <a:ext cx="3719195" cy="525970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57388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Challenges</a:t>
            </a:r>
            <a:endParaRPr lang="en-US" dirty="0"/>
          </a:p>
        </p:txBody>
      </p:sp>
      <p:pic>
        <p:nvPicPr>
          <p:cNvPr id="8" name="Picture 7" descr="A close-up of a paper ticket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672" y="1886150"/>
            <a:ext cx="3842332" cy="3866479"/>
          </a:xfrm>
          <a:prstGeom prst="rect">
            <a:avLst/>
          </a:prstGeom>
        </p:spPr>
      </p:pic>
      <p:pic>
        <p:nvPicPr>
          <p:cNvPr id="9" name="Picture 8" descr="A close-up of a receipt&#10;&#10;AI-generated content may be incorrect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41" y="1883469"/>
            <a:ext cx="3818052" cy="387439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57388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Challenges</a:t>
            </a:r>
            <a:endParaRPr lang="en-US" dirty="0"/>
          </a:p>
        </p:txBody>
      </p:sp>
      <p:pic>
        <p:nvPicPr>
          <p:cNvPr id="2" name="Picture 1" descr="A close-up of a document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76" y="2294050"/>
            <a:ext cx="3856482" cy="3863661"/>
          </a:xfrm>
          <a:prstGeom prst="rect">
            <a:avLst/>
          </a:prstGeom>
        </p:spPr>
      </p:pic>
      <p:pic>
        <p:nvPicPr>
          <p:cNvPr id="3" name="Picture 2" descr="A screenshot of a document&#10;&#10;AI-generated content may be incorrect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376" y="2290762"/>
            <a:ext cx="3804368" cy="38702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2568" y="1717204"/>
            <a:ext cx="79194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dirty="0">
                <a:ea typeface="Calibri" panose="020F0502020204030204"/>
                <a:cs typeface="Calibri" panose="020F0502020204030204"/>
              </a:rPr>
              <a:t>Also the documents also consists of special characters rather than just text data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573881"/>
            <a:ext cx="8229600" cy="11430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ea typeface="Calibri" panose="020F0502020204030204"/>
                <a:cs typeface="Times New Roman" panose="02020603050405020304"/>
              </a:rPr>
              <a:t>Inferences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2568" y="1387184"/>
            <a:ext cx="7919455" cy="50774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b="1" dirty="0">
                <a:ea typeface="+mn-lt"/>
                <a:cs typeface="+mn-lt"/>
              </a:rPr>
              <a:t>YOLOv8 performed best</a:t>
            </a:r>
            <a:r>
              <a:rPr lang="en-US" dirty="0">
                <a:ea typeface="+mn-lt"/>
                <a:cs typeface="+mn-lt"/>
              </a:rPr>
              <a:t> among all models, effectively detecting tampered areas and key elements in documents like invoices, even with challenging dataset conditions.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Limitations:</a:t>
            </a:r>
            <a:endParaRPr lang="en-US" dirty="0"/>
          </a:p>
          <a:p>
            <a:pPr marL="285750" indent="-285750">
              <a:buFont typeface="Arial" panose="020B0604020202020204"/>
              <a:buChar char="•"/>
            </a:pPr>
            <a:r>
              <a:rPr lang="en-IN" altLang="en-US" dirty="0">
                <a:ea typeface="+mn-lt"/>
                <a:cs typeface="+mn-lt"/>
              </a:rPr>
              <a:t>performance is low for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b="1" dirty="0">
                <a:ea typeface="+mn-lt"/>
                <a:cs typeface="+mn-lt"/>
              </a:rPr>
              <a:t>extremely blurred images</a:t>
            </a:r>
            <a:r>
              <a:rPr lang="en-US" dirty="0">
                <a:ea typeface="+mn-lt"/>
                <a:cs typeface="+mn-lt"/>
              </a:rPr>
              <a:t>, especially when details are unreadable even to the human eye.</a:t>
            </a:r>
            <a:endParaRPr lang="en-US" dirty="0"/>
          </a:p>
          <a:p>
            <a:pPr marL="285750" indent="-285750">
              <a:buFont typeface="Arial" panose="020B0604020202020204"/>
              <a:buChar char="•"/>
            </a:pPr>
            <a:r>
              <a:rPr lang="en-US" dirty="0">
                <a:ea typeface="+mn-lt"/>
                <a:cs typeface="+mn-lt"/>
              </a:rPr>
              <a:t>Despite lower performance metrics, it </a:t>
            </a:r>
            <a:r>
              <a:rPr lang="en-US" b="1" dirty="0">
                <a:ea typeface="+mn-lt"/>
                <a:cs typeface="+mn-lt"/>
              </a:rPr>
              <a:t>visually highlights tampered regions well for images such as invoices with different </a:t>
            </a:r>
            <a:r>
              <a:rPr lang="en-US" b="1" dirty="0" err="1">
                <a:ea typeface="+mn-lt"/>
                <a:cs typeface="+mn-lt"/>
              </a:rPr>
              <a:t>colours</a:t>
            </a:r>
            <a:r>
              <a:rPr lang="en-US" b="1" dirty="0">
                <a:ea typeface="+mn-lt"/>
                <a:cs typeface="+mn-lt"/>
              </a:rPr>
              <a:t> rather than grayscale</a:t>
            </a:r>
            <a:endParaRPr lang="en-US" dirty="0"/>
          </a:p>
          <a:p>
            <a:endParaRPr lang="en-US" dirty="0">
              <a:ea typeface="Calibri" panose="020F0502020204030204"/>
              <a:cs typeface="Calibri" panose="020F0502020204030204"/>
            </a:endParaRPr>
          </a:p>
          <a:p>
            <a:r>
              <a:rPr lang="en-US" dirty="0">
                <a:ea typeface="+mn-lt"/>
                <a:cs typeface="+mn-lt"/>
              </a:rPr>
              <a:t> </a:t>
            </a:r>
            <a:r>
              <a:rPr lang="en-US" b="1" dirty="0">
                <a:ea typeface="+mn-lt"/>
                <a:cs typeface="+mn-lt"/>
              </a:rPr>
              <a:t>Model :</a:t>
            </a:r>
            <a:endParaRPr lang="en-US" dirty="0"/>
          </a:p>
          <a:p>
            <a:pPr marL="285750" indent="-285750">
              <a:buFont typeface="Arial" panose="020B0604020202020204"/>
              <a:buChar char="•"/>
            </a:pPr>
            <a:r>
              <a:rPr lang="en-US" dirty="0">
                <a:ea typeface="+mn-lt"/>
                <a:cs typeface="+mn-lt"/>
              </a:rPr>
              <a:t>The </a:t>
            </a:r>
            <a:r>
              <a:rPr lang="en-US" b="1" dirty="0">
                <a:ea typeface="+mn-lt"/>
                <a:cs typeface="+mn-lt"/>
              </a:rPr>
              <a:t>YOLOv8 model</a:t>
            </a:r>
            <a:r>
              <a:rPr lang="en-US" dirty="0">
                <a:ea typeface="+mn-lt"/>
                <a:cs typeface="+mn-lt"/>
              </a:rPr>
              <a:t> was hosted using </a:t>
            </a:r>
            <a:r>
              <a:rPr lang="en-US" b="1" dirty="0" err="1">
                <a:ea typeface="+mn-lt"/>
                <a:cs typeface="+mn-lt"/>
              </a:rPr>
              <a:t>Streamlit</a:t>
            </a:r>
            <a:r>
              <a:rPr lang="en-US" dirty="0">
                <a:ea typeface="+mn-lt"/>
                <a:cs typeface="+mn-lt"/>
              </a:rPr>
              <a:t>, allowing for real-time document forgery detection.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 </a:t>
            </a:r>
            <a:r>
              <a:rPr lang="en-US" b="1" dirty="0">
                <a:ea typeface="+mn-lt"/>
                <a:cs typeface="+mn-lt"/>
              </a:rPr>
              <a:t>Real-Time Visualization:</a:t>
            </a:r>
            <a:endParaRPr lang="en-US" dirty="0"/>
          </a:p>
          <a:p>
            <a:pPr marL="285750" indent="-285750">
              <a:buFont typeface="Arial" panose="020B0604020202020204"/>
              <a:buChar char="•"/>
            </a:pPr>
            <a:r>
              <a:rPr lang="en-US" dirty="0">
                <a:ea typeface="+mn-lt"/>
                <a:cs typeface="+mn-lt"/>
              </a:rPr>
              <a:t>Users can </a:t>
            </a:r>
            <a:r>
              <a:rPr lang="en-US" b="1" dirty="0">
                <a:ea typeface="+mn-lt"/>
                <a:cs typeface="+mn-lt"/>
              </a:rPr>
              <a:t>upload an image</a:t>
            </a:r>
            <a:r>
              <a:rPr lang="en-US" dirty="0">
                <a:ea typeface="+mn-lt"/>
                <a:cs typeface="+mn-lt"/>
              </a:rPr>
              <a:t>, and the system </a:t>
            </a:r>
            <a:r>
              <a:rPr lang="en-US" b="1" dirty="0">
                <a:ea typeface="+mn-lt"/>
                <a:cs typeface="+mn-lt"/>
              </a:rPr>
              <a:t>processes it instantly</a:t>
            </a:r>
            <a:r>
              <a:rPr lang="en-US" dirty="0">
                <a:ea typeface="+mn-lt"/>
                <a:cs typeface="+mn-lt"/>
              </a:rPr>
              <a:t>, highlighting tampered areas.</a:t>
            </a:r>
            <a:endParaRPr lang="en-US" dirty="0"/>
          </a:p>
          <a:p>
            <a:pPr marL="285750" indent="-285750">
              <a:buFont typeface="Arial" panose="020B0604020202020204"/>
              <a:buChar char="•"/>
            </a:pPr>
            <a:r>
              <a:rPr lang="en-US" dirty="0">
                <a:ea typeface="+mn-lt"/>
                <a:cs typeface="+mn-lt"/>
              </a:rPr>
              <a:t>Provides an </a:t>
            </a:r>
            <a:r>
              <a:rPr lang="en-US" b="1" dirty="0">
                <a:ea typeface="+mn-lt"/>
                <a:cs typeface="+mn-lt"/>
              </a:rPr>
              <a:t>interactive and user-friendly interface</a:t>
            </a:r>
            <a:r>
              <a:rPr lang="en-US" dirty="0">
                <a:ea typeface="+mn-lt"/>
                <a:cs typeface="+mn-lt"/>
              </a:rPr>
              <a:t> for better analysis.</a:t>
            </a:r>
            <a:endParaRPr lang="en-US" dirty="0"/>
          </a:p>
          <a:p>
            <a:pPr marL="285750" indent="-285750">
              <a:buFont typeface="Arial" panose="020B0604020202020204"/>
              <a:buChar char="•"/>
            </a:pPr>
            <a:r>
              <a:rPr lang="en-US" dirty="0">
                <a:ea typeface="Calibri" panose="020F0502020204030204"/>
                <a:cs typeface="Calibri" panose="020F0502020204030204"/>
              </a:rPr>
              <a:t>Results will be shown in </a:t>
            </a:r>
            <a:r>
              <a:rPr lang="en-US" dirty="0" err="1">
                <a:ea typeface="Calibri" panose="020F0502020204030204"/>
                <a:cs typeface="Calibri" panose="020F0502020204030204"/>
              </a:rPr>
              <a:t>streamlit</a:t>
            </a:r>
            <a:r>
              <a:rPr lang="en-US" dirty="0">
                <a:ea typeface="Calibri" panose="020F0502020204030204"/>
                <a:cs typeface="Calibri" panose="020F0502020204030204"/>
              </a:rPr>
              <a:t> website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endParaRPr lang="en-US" dirty="0">
              <a:ea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-10886" y="4572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271" y="1710871"/>
            <a:ext cx="8229600" cy="5334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INDIVIDUAL CONTRIBUTION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7914"/>
            <a:ext cx="8229600" cy="4906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Calibri" panose="020F0502020204030204"/>
                <a:cs typeface="Calibri" panose="020F0502020204030204"/>
              </a:rPr>
              <a:t>YOLOv8-Each person 2 variants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r>
              <a:rPr lang="en-US" sz="2400" dirty="0">
                <a:ea typeface="+mn-lt"/>
                <a:cs typeface="+mn-lt"/>
              </a:rPr>
              <a:t>Mahammad Sami – Other Methods(canny edge and </a:t>
            </a:r>
            <a:r>
              <a:rPr lang="en-US" sz="2400" dirty="0" err="1">
                <a:ea typeface="+mn-lt"/>
                <a:cs typeface="+mn-lt"/>
              </a:rPr>
              <a:t>ela</a:t>
            </a:r>
            <a:r>
              <a:rPr lang="en-US" sz="2400" dirty="0">
                <a:ea typeface="+mn-lt"/>
                <a:cs typeface="+mn-lt"/>
              </a:rPr>
              <a:t> )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  <a:p>
            <a:r>
              <a:rPr lang="en-US" sz="2400" dirty="0">
                <a:ea typeface="+mn-lt"/>
                <a:cs typeface="+mn-lt"/>
              </a:rPr>
              <a:t>Vaibhav Sharma – </a:t>
            </a:r>
            <a:r>
              <a:rPr lang="en-US" sz="2400" dirty="0" err="1">
                <a:ea typeface="+mn-lt"/>
                <a:cs typeface="+mn-lt"/>
              </a:rPr>
              <a:t>Streamlit</a:t>
            </a:r>
            <a:r>
              <a:rPr lang="en-US" sz="2400" dirty="0">
                <a:ea typeface="+mn-lt"/>
                <a:cs typeface="+mn-lt"/>
              </a:rPr>
              <a:t> UI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  <a:p>
            <a:r>
              <a:rPr lang="en-US" sz="2400" dirty="0">
                <a:ea typeface="+mn-lt"/>
                <a:cs typeface="+mn-lt"/>
              </a:rPr>
              <a:t>Ujwal Srimanth - UNET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  <a:p>
            <a:r>
              <a:rPr lang="en-US" sz="2400" dirty="0">
                <a:ea typeface="+mn-lt"/>
                <a:cs typeface="+mn-lt"/>
              </a:rPr>
              <a:t>Vinayakan VS- auto encoder and dataset preparation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  <a:p>
            <a:endParaRPr lang="en-US" sz="24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-10886" y="320362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581" y="624216"/>
            <a:ext cx="8229600" cy="5334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/>
                <a:cs typeface="Times New Roman" panose="02020603050405020304"/>
              </a:rPr>
              <a:t>Publication Acceptance</a:t>
            </a:r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 descr="A white text on a white background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33" y="1519285"/>
            <a:ext cx="8403466" cy="4149452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6800"/>
            <a:ext cx="8229600" cy="18288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/>
                <a:cs typeface="Times New Roman" panose="02020603050405020304"/>
              </a:rPr>
              <a:t>References 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b="1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1"/>
          <p:cNvSpPr txBox="1"/>
          <p:nvPr/>
        </p:nvSpPr>
        <p:spPr>
          <a:xfrm>
            <a:off x="456150" y="1397270"/>
            <a:ext cx="8234545" cy="526224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>
                <a:ea typeface="+mn-lt"/>
                <a:cs typeface="+mn-lt"/>
              </a:rPr>
              <a:t>[1]</a:t>
            </a:r>
            <a:r>
              <a:rPr lang="en-US" sz="1500">
                <a:ea typeface="+mn-lt"/>
                <a:cs typeface="+mn-lt"/>
              </a:rPr>
              <a:t> Document forgery detection, "Document Forgery Detection Dataset," </a:t>
            </a:r>
            <a:r>
              <a:rPr lang="en-US" sz="1500" i="1" err="1">
                <a:ea typeface="+mn-lt"/>
                <a:cs typeface="+mn-lt"/>
              </a:rPr>
              <a:t>Roboflow</a:t>
            </a:r>
            <a:r>
              <a:rPr lang="en-US" sz="1500" i="1">
                <a:ea typeface="+mn-lt"/>
                <a:cs typeface="+mn-lt"/>
              </a:rPr>
              <a:t> Universe</a:t>
            </a:r>
            <a:r>
              <a:rPr lang="en-US" sz="1500">
                <a:ea typeface="+mn-lt"/>
                <a:cs typeface="+mn-lt"/>
              </a:rPr>
              <a:t>, Apr. 2024. [Online]. Available: </a:t>
            </a:r>
            <a:r>
              <a:rPr lang="en-US" sz="1500" dirty="0">
                <a:ea typeface="+mn-lt"/>
                <a:cs typeface="+mn-lt"/>
                <a:hlinkClick r:id="rId2"/>
              </a:rPr>
              <a:t>https://universe.roboflow.com/document-forgery-detection/document-forgery-detection</a:t>
            </a:r>
            <a:r>
              <a:rPr lang="en-US" sz="1500">
                <a:ea typeface="+mn-lt"/>
                <a:cs typeface="+mn-lt"/>
              </a:rPr>
              <a:t>. [Accessed: Mar. 6, 2025].</a:t>
            </a:r>
            <a:endParaRPr lang="en-US" sz="1500" dirty="0">
              <a:ea typeface="Calibri" panose="020F0502020204030204"/>
              <a:cs typeface="Calibri" panose="020F0502020204030204"/>
            </a:endParaRPr>
          </a:p>
          <a:p>
            <a:r>
              <a:rPr lang="en-US" sz="1500" b="1">
                <a:ea typeface="+mn-lt"/>
                <a:cs typeface="+mn-lt"/>
              </a:rPr>
              <a:t>[2]</a:t>
            </a:r>
            <a:r>
              <a:rPr lang="en-US" sz="1500">
                <a:ea typeface="+mn-lt"/>
                <a:cs typeface="+mn-lt"/>
              </a:rPr>
              <a:t> M. Sohan, T. Sai Ram, R. Reddy, and C. Venkata, "A review on YOLOv8 and its advancements," in </a:t>
            </a:r>
            <a:r>
              <a:rPr lang="en-US" sz="1500" i="1">
                <a:ea typeface="+mn-lt"/>
                <a:cs typeface="+mn-lt"/>
              </a:rPr>
              <a:t>International Conference on Data Intelligence and Cognitive Informatics</a:t>
            </a:r>
            <a:r>
              <a:rPr lang="en-US" sz="1500">
                <a:ea typeface="+mn-lt"/>
                <a:cs typeface="+mn-lt"/>
              </a:rPr>
              <a:t>, Springer, 2024, pp. 529–545.</a:t>
            </a:r>
            <a:endParaRPr lang="en-US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[3]</a:t>
            </a:r>
            <a:r>
              <a:rPr lang="en-US" sz="1500">
                <a:ea typeface="+mn-lt"/>
                <a:cs typeface="+mn-lt"/>
              </a:rPr>
              <a:t> G. </a:t>
            </a:r>
            <a:r>
              <a:rPr lang="en-US" sz="1500" err="1">
                <a:ea typeface="+mn-lt"/>
                <a:cs typeface="+mn-lt"/>
              </a:rPr>
              <a:t>Jocher</a:t>
            </a:r>
            <a:r>
              <a:rPr lang="en-US" sz="1500">
                <a:ea typeface="+mn-lt"/>
                <a:cs typeface="+mn-lt"/>
              </a:rPr>
              <a:t>, A. Chaurasia, and J. Qiu, </a:t>
            </a:r>
            <a:r>
              <a:rPr lang="en-US" sz="1500" i="1" err="1">
                <a:ea typeface="+mn-lt"/>
                <a:cs typeface="+mn-lt"/>
              </a:rPr>
              <a:t>Ultralytics</a:t>
            </a:r>
            <a:r>
              <a:rPr lang="en-US" sz="1500" i="1">
                <a:ea typeface="+mn-lt"/>
                <a:cs typeface="+mn-lt"/>
              </a:rPr>
              <a:t> YOLOv8</a:t>
            </a:r>
            <a:r>
              <a:rPr lang="en-US" sz="1500">
                <a:ea typeface="+mn-lt"/>
                <a:cs typeface="+mn-lt"/>
              </a:rPr>
              <a:t>, version 8.0.0, 2023. [Online]. Available: </a:t>
            </a:r>
            <a:r>
              <a:rPr lang="en-US" sz="1500" dirty="0">
                <a:ea typeface="+mn-lt"/>
                <a:cs typeface="+mn-lt"/>
                <a:hlinkClick r:id="rId3"/>
              </a:rPr>
              <a:t>https://github.com/ultralytics/ultralytics</a:t>
            </a:r>
            <a:r>
              <a:rPr lang="en-US" sz="15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[4]</a:t>
            </a:r>
            <a:r>
              <a:rPr lang="en-US" sz="1500">
                <a:ea typeface="+mn-lt"/>
                <a:cs typeface="+mn-lt"/>
              </a:rPr>
              <a:t> E. Xie, W. Wang, Z. Yu, A. Anandkumar, J. M. Alvarez, and P. Luo, "</a:t>
            </a:r>
            <a:r>
              <a:rPr lang="en-US" sz="1500" err="1">
                <a:ea typeface="+mn-lt"/>
                <a:cs typeface="+mn-lt"/>
              </a:rPr>
              <a:t>SegFormer</a:t>
            </a:r>
            <a:r>
              <a:rPr lang="en-US" sz="1500">
                <a:ea typeface="+mn-lt"/>
                <a:cs typeface="+mn-lt"/>
              </a:rPr>
              <a:t>: Simple and efficient design for semantic segmentation with transformers," </a:t>
            </a:r>
            <a:r>
              <a:rPr lang="en-US" sz="1500" i="1">
                <a:ea typeface="+mn-lt"/>
                <a:cs typeface="+mn-lt"/>
              </a:rPr>
              <a:t>Advances in Neural Information Processing Systems</a:t>
            </a:r>
            <a:r>
              <a:rPr lang="en-US" sz="1500">
                <a:ea typeface="+mn-lt"/>
                <a:cs typeface="+mn-lt"/>
              </a:rPr>
              <a:t>, vol. 34, pp. 12077–12090, 2021.</a:t>
            </a:r>
            <a:endParaRPr lang="en-US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[5]</a:t>
            </a:r>
            <a:r>
              <a:rPr lang="en-US" sz="1500">
                <a:ea typeface="+mn-lt"/>
                <a:cs typeface="+mn-lt"/>
              </a:rPr>
              <a:t> T. R. Hayes and J. M. Henderson, "Deep saliency models learn low-, mid-, and high-level features to predict scene attention," </a:t>
            </a:r>
            <a:r>
              <a:rPr lang="en-US" sz="1500" i="1">
                <a:ea typeface="+mn-lt"/>
                <a:cs typeface="+mn-lt"/>
              </a:rPr>
              <a:t>Scientific Reports</a:t>
            </a:r>
            <a:r>
              <a:rPr lang="en-US" sz="1500">
                <a:ea typeface="+mn-lt"/>
                <a:cs typeface="+mn-lt"/>
              </a:rPr>
              <a:t>, vol. 11, no. 1, p. 18434, 2021.</a:t>
            </a:r>
            <a:endParaRPr lang="en-US">
              <a:ea typeface="+mn-lt"/>
              <a:cs typeface="+mn-lt"/>
            </a:endParaRPr>
          </a:p>
          <a:p>
            <a:r>
              <a:rPr lang="en-US" sz="1500" b="1">
                <a:ea typeface="+mn-lt"/>
                <a:cs typeface="+mn-lt"/>
              </a:rPr>
              <a:t>[6]</a:t>
            </a:r>
            <a:r>
              <a:rPr lang="en-US" sz="1500">
                <a:ea typeface="+mn-lt"/>
                <a:cs typeface="+mn-lt"/>
              </a:rPr>
              <a:t> D. N. </a:t>
            </a:r>
            <a:r>
              <a:rPr lang="en-US" sz="1500" err="1">
                <a:ea typeface="+mn-lt"/>
                <a:cs typeface="+mn-lt"/>
              </a:rPr>
              <a:t>Raković</a:t>
            </a:r>
            <a:r>
              <a:rPr lang="en-US" sz="1500">
                <a:ea typeface="+mn-lt"/>
                <a:cs typeface="+mn-lt"/>
              </a:rPr>
              <a:t>, "Error level analysis (ELA)," </a:t>
            </a:r>
            <a:r>
              <a:rPr lang="en-US" sz="1500" i="1" err="1">
                <a:ea typeface="+mn-lt"/>
                <a:cs typeface="+mn-lt"/>
              </a:rPr>
              <a:t>Tehnika</a:t>
            </a:r>
            <a:r>
              <a:rPr lang="en-US" sz="1500">
                <a:ea typeface="+mn-lt"/>
                <a:cs typeface="+mn-lt"/>
              </a:rPr>
              <a:t>, vol. 78, no. 4, pp. 445–451, 2023.</a:t>
            </a:r>
            <a:endParaRPr lang="en-US" sz="1500">
              <a:ea typeface="+mn-lt"/>
              <a:cs typeface="+mn-lt"/>
            </a:endParaRPr>
          </a:p>
          <a:p>
            <a:r>
              <a:rPr lang="en-IN" altLang="en-US">
                <a:ea typeface="+mn-lt"/>
                <a:cs typeface="+mn-lt"/>
              </a:rPr>
              <a:t>[7]</a:t>
            </a:r>
            <a:r>
              <a:rPr lang="en-US" altLang="en-US">
                <a:ea typeface="+mn-lt"/>
                <a:cs typeface="+mn-lt"/>
              </a:rPr>
              <a:t>https://verifypdf.com/</a:t>
            </a:r>
            <a:endParaRPr lang="en-US" altLang="en-US">
              <a:ea typeface="+mn-lt"/>
              <a:cs typeface="+mn-lt"/>
            </a:endParaRPr>
          </a:p>
          <a:p>
            <a:r>
              <a:rPr lang="en-IN" altLang="en-US">
                <a:ea typeface="+mn-lt"/>
                <a:cs typeface="+mn-lt"/>
              </a:rPr>
              <a:t>[8]</a:t>
            </a:r>
            <a:r>
              <a:rPr lang="en-US" altLang="en-US">
                <a:ea typeface="+mn-lt"/>
                <a:cs typeface="+mn-lt"/>
              </a:rPr>
              <a:t>https://fotoforensics.com/</a:t>
            </a:r>
            <a:endParaRPr lang="en-US" altLang="en-US">
              <a:ea typeface="+mn-lt"/>
              <a:cs typeface="+mn-lt"/>
            </a:endParaRPr>
          </a:p>
          <a:p>
            <a:r>
              <a:rPr lang="en-IN" altLang="en-US">
                <a:ea typeface="+mn-lt"/>
                <a:cs typeface="+mn-lt"/>
              </a:rPr>
              <a:t>[9]</a:t>
            </a:r>
            <a:r>
              <a:rPr lang="en-US" altLang="en-US">
                <a:ea typeface="+mn-lt"/>
                <a:cs typeface="+mn-lt"/>
              </a:rPr>
              <a:t>https://viso.ai/wp-content/smush-webp/2023/12/Object-Detection-Architecture-Structre-1060x305.png.webp</a:t>
            </a:r>
            <a:endParaRPr lang="en-US" altLang="en-US">
              <a:ea typeface="+mn-lt"/>
              <a:cs typeface="+mn-lt"/>
            </a:endParaRPr>
          </a:p>
          <a:p>
            <a:r>
              <a:rPr lang="en-IN" altLang="en-US">
                <a:ea typeface="+mn-lt"/>
                <a:cs typeface="+mn-lt"/>
              </a:rPr>
              <a:t>[10]</a:t>
            </a:r>
            <a:r>
              <a:rPr lang="en-US" altLang="en-US">
                <a:ea typeface="+mn-lt"/>
                <a:cs typeface="+mn-lt"/>
              </a:rPr>
              <a:t>https://www.researchgate.net/publication/315514772/figure/fig2/AS:485824962797569@1492841105670/U-net-architecture-Each-box-corresponds-to-a-multi-channel-features-maps-The-number-of.png</a:t>
            </a:r>
            <a:endParaRPr lang="en-US" altLang="en-US">
              <a:ea typeface="+mn-lt"/>
              <a:cs typeface="+mn-lt"/>
            </a:endParaRPr>
          </a:p>
          <a:p>
            <a:pPr marL="285750" indent="-285750">
              <a:buFont typeface="Arial" panose="020B0604020202020204"/>
              <a:buChar char="•"/>
            </a:pPr>
            <a:endParaRPr lang="en-US" sz="1500" dirty="0">
              <a:ea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468" y="774971"/>
            <a:ext cx="8463063" cy="1220821"/>
          </a:xfrm>
        </p:spPr>
        <p:txBody>
          <a:bodyPr>
            <a:normAutofit/>
          </a:bodyPr>
          <a:lstStyle/>
          <a:p>
            <a:r>
              <a:rPr lang="en-US" sz="2400" b="1">
                <a:latin typeface="Times New Roman" panose="02020603050405020304"/>
                <a:cs typeface="Times New Roman" panose="02020603050405020304"/>
              </a:rPr>
              <a:t>Objective and Problem Statement</a:t>
            </a:r>
            <a:b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05" y="2375892"/>
            <a:ext cx="4130874" cy="48307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ea typeface="+mn-lt"/>
                <a:cs typeface="+mn-lt"/>
              </a:rPr>
              <a:t>To build an AI model for accurate forgery localization in images and documents, addressing critical impacts like misinformation, social harm, and public trust.</a:t>
            </a:r>
            <a:endParaRPr lang="en-US" sz="240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 descr="A collage of several men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520" y="1739504"/>
            <a:ext cx="3574257" cy="355758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03674" y="491231"/>
            <a:ext cx="8711726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b="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b="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b="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b="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b="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/>
            <a:endParaRPr lang="en-US" sz="2000" b="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14600" y="2971800"/>
            <a:ext cx="411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sz="2400" dirty="0"/>
              <a:t>REVIEW-1 PANEL SUGGESTION AND WORK INCORPORATED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Calibri" panose="020F0502020204030204"/>
                <a:cs typeface="Calibri" panose="020F0502020204030204"/>
              </a:rPr>
              <a:t>For ELA-CNN Model </a:t>
            </a:r>
            <a:r>
              <a:rPr lang="en-US" sz="2400" err="1">
                <a:ea typeface="Calibri" panose="020F0502020204030204"/>
                <a:cs typeface="Calibri" panose="020F0502020204030204"/>
              </a:rPr>
              <a:t>IoU</a:t>
            </a:r>
            <a:r>
              <a:rPr lang="en-US" sz="2400">
                <a:ea typeface="Calibri" panose="020F0502020204030204"/>
                <a:cs typeface="Calibri" panose="020F0502020204030204"/>
              </a:rPr>
              <a:t> score is calculated as 0.51</a:t>
            </a:r>
            <a:endParaRPr lang="en-US" sz="2400">
              <a:ea typeface="Calibri" panose="020F0502020204030204"/>
              <a:cs typeface="Calibri" panose="020F0502020204030204"/>
            </a:endParaRPr>
          </a:p>
          <a:p>
            <a:r>
              <a:rPr lang="en-US" sz="2400" dirty="0">
                <a:ea typeface="Calibri" panose="020F0502020204030204"/>
                <a:cs typeface="Calibri" panose="020F0502020204030204"/>
              </a:rPr>
              <a:t>Model is checked with and without authentic images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F1-Score=0.57(without)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F1-Score=0.51(with)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endParaRPr lang="en-US" sz="20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/>
                <a:cs typeface="Times New Roman" panose="02020603050405020304"/>
              </a:rPr>
              <a:t>WORK DONE AFTER PANEL REVIEW1</a:t>
            </a:r>
            <a:endParaRPr lang="en-US" sz="2400" b="1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742" y="1755820"/>
            <a:ext cx="8229600" cy="4144963"/>
          </a:xfrm>
        </p:spPr>
        <p:txBody>
          <a:bodyPr vert="horz" lIns="91440" tIns="45720" rIns="91440" bIns="45720" rtlCol="0" anchor="t">
            <a:normAutofit lnSpcReduction="20000"/>
          </a:bodyPr>
          <a:lstStyle/>
          <a:p>
            <a:pPr marL="0" indent="0">
              <a:buNone/>
            </a:pPr>
            <a:r>
              <a:rPr lang="en-US" sz="2400" b="1" dirty="0"/>
              <a:t>Scope Shift: Document Forgery Localization</a:t>
            </a:r>
            <a:endParaRPr lang="en-US" sz="2400">
              <a:ea typeface="Calibri" panose="020F0502020204030204"/>
              <a:cs typeface="Calibri" panose="020F0502020204030204"/>
            </a:endParaRPr>
          </a:p>
          <a:p>
            <a:r>
              <a:rPr lang="en-US" sz="1800" b="1" dirty="0">
                <a:ea typeface="+mn-lt"/>
                <a:cs typeface="+mn-lt"/>
              </a:rPr>
              <a:t>Previous Work</a:t>
            </a:r>
            <a:r>
              <a:rPr lang="en-US" sz="1800" dirty="0">
                <a:ea typeface="+mn-lt"/>
                <a:cs typeface="+mn-lt"/>
              </a:rPr>
              <a:t>: Completed forgery detection for normal images</a:t>
            </a:r>
            <a:r>
              <a:rPr lang="en-IN" altLang="en-US" sz="1800" dirty="0">
                <a:ea typeface="+mn-lt"/>
                <a:cs typeface="+mn-lt"/>
              </a:rPr>
              <a:t> with an AUC Score of </a:t>
            </a:r>
            <a:r>
              <a:rPr lang="en-US" sz="1800" dirty="0" smtClean="0">
                <a:sym typeface="+mn-ea"/>
              </a:rPr>
              <a:t>0.7678</a:t>
            </a:r>
            <a:r>
              <a:rPr lang="en-IN" altLang="en-US" sz="1800" dirty="0" smtClean="0">
                <a:sym typeface="+mn-ea"/>
              </a:rPr>
              <a:t> and F1 score of </a:t>
            </a:r>
            <a:r>
              <a:rPr lang="en-US" sz="1800" dirty="0" smtClean="0">
                <a:sym typeface="+mn-ea"/>
              </a:rPr>
              <a:t>0.5712</a:t>
            </a: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r>
              <a:rPr lang="en-US" altLang="en-US" sz="1800" dirty="0">
                <a:ea typeface="+mn-lt"/>
                <a:cs typeface="+mn-lt"/>
              </a:rPr>
              <a:t>Our current focus is on accurately localizing tampered regions in documents, as our previous model struggled with images containing less than 10% tampering. Since the majority of images in the document dataset fall into this category, improving detection in such cases is our priority.</a:t>
            </a:r>
            <a:endParaRPr lang="en-US" altLang="en-US" sz="18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800" b="1" dirty="0">
                <a:ea typeface="+mn-lt"/>
                <a:cs typeface="+mn-lt"/>
              </a:rPr>
              <a:t>Dataset</a:t>
            </a:r>
            <a:r>
              <a:rPr lang="en-US" sz="1800" dirty="0">
                <a:ea typeface="+mn-lt"/>
                <a:cs typeface="+mn-lt"/>
              </a:rPr>
              <a:t>:</a:t>
            </a:r>
            <a:endParaRPr lang="en-US" sz="1800">
              <a:ea typeface="Calibri" panose="020F0502020204030204"/>
              <a:cs typeface="Calibri" panose="020F0502020204030204"/>
            </a:endParaRPr>
          </a:p>
          <a:p>
            <a:r>
              <a:rPr lang="en-US" sz="1800" dirty="0">
                <a:ea typeface="+mn-lt"/>
                <a:cs typeface="+mn-lt"/>
              </a:rPr>
              <a:t>Selected a diverse dataset from multiple online sources, including various document types and forgery methods.</a:t>
            </a:r>
            <a:endParaRPr lang="en-US" sz="180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800" b="1" dirty="0">
                <a:ea typeface="+mn-lt"/>
                <a:cs typeface="+mn-lt"/>
              </a:rPr>
              <a:t>Model Selection</a:t>
            </a:r>
            <a:r>
              <a:rPr lang="en-US" sz="1800" dirty="0">
                <a:ea typeface="+mn-lt"/>
                <a:cs typeface="+mn-lt"/>
              </a:rPr>
              <a:t>:</a:t>
            </a:r>
            <a:endParaRPr lang="en-US" sz="1800">
              <a:ea typeface="Calibri" panose="020F0502020204030204"/>
              <a:cs typeface="Calibri" panose="020F0502020204030204"/>
            </a:endParaRPr>
          </a:p>
          <a:p>
            <a:r>
              <a:rPr lang="en-US" sz="1800" dirty="0">
                <a:ea typeface="+mn-lt"/>
                <a:cs typeface="+mn-lt"/>
              </a:rPr>
              <a:t>Experimented </a:t>
            </a:r>
            <a:endParaRPr lang="en-US" sz="18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IN" altLang="en-US" sz="1800" dirty="0">
                <a:ea typeface="+mn-lt"/>
                <a:cs typeface="+mn-lt"/>
              </a:rPr>
              <a:t>                 </a:t>
            </a:r>
            <a:r>
              <a:rPr lang="en-IN" altLang="en-US" sz="1800" b="1" dirty="0">
                <a:ea typeface="+mn-lt"/>
                <a:cs typeface="+mn-lt"/>
              </a:rPr>
              <a:t>Method: </a:t>
            </a:r>
            <a:r>
              <a:rPr lang="en-IN" altLang="en-US" sz="1800" dirty="0">
                <a:ea typeface="+mn-lt"/>
                <a:cs typeface="+mn-lt"/>
              </a:rPr>
              <a:t>YOLOv8, UNET, Auto Encoder</a:t>
            </a:r>
            <a:endParaRPr lang="en-IN" altLang="en-US" sz="18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IN" altLang="en-US" sz="1800" dirty="0">
                <a:ea typeface="+mn-lt"/>
                <a:cs typeface="+mn-lt"/>
              </a:rPr>
              <a:t>                </a:t>
            </a:r>
            <a:r>
              <a:rPr lang="en-IN" altLang="en-US" sz="1800" b="1" dirty="0">
                <a:ea typeface="+mn-lt"/>
                <a:cs typeface="+mn-lt"/>
              </a:rPr>
              <a:t> I</a:t>
            </a:r>
            <a:r>
              <a:rPr lang="en-US" sz="1800" b="1" dirty="0">
                <a:ea typeface="+mn-lt"/>
                <a:cs typeface="+mn-lt"/>
              </a:rPr>
              <a:t>mage processing techniques</a:t>
            </a:r>
            <a:r>
              <a:rPr lang="en-IN" altLang="en-US" sz="1800" b="1" dirty="0">
                <a:ea typeface="+mn-lt"/>
                <a:cs typeface="+mn-lt"/>
              </a:rPr>
              <a:t>: </a:t>
            </a:r>
            <a:r>
              <a:rPr lang="en-IN" altLang="en-US" sz="1800" dirty="0">
                <a:ea typeface="+mn-lt"/>
                <a:cs typeface="+mn-lt"/>
              </a:rPr>
              <a:t>Saliency, Canny edge, Noise Variance Map, ELA.</a:t>
            </a: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r>
              <a:rPr lang="en-US" sz="1800" dirty="0">
                <a:ea typeface="+mn-lt"/>
                <a:cs typeface="+mn-lt"/>
              </a:rPr>
              <a:t>Goal: Accurate localization of forged regions.</a:t>
            </a:r>
            <a:endParaRPr lang="en-US" sz="1800">
              <a:ea typeface="Calibri" panose="020F0502020204030204"/>
              <a:cs typeface="Calibri" panose="020F0502020204030204"/>
            </a:endParaRPr>
          </a:p>
          <a:p>
            <a:endParaRPr lang="en-US" sz="18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28600" y="533400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4029"/>
            <a:ext cx="8229600" cy="1143000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/>
                <a:cs typeface="Times New Roman" panose="02020603050405020304"/>
              </a:rPr>
              <a:t>Document Forgery Localization</a:t>
            </a:r>
            <a:endParaRPr lang="en-US" sz="2400" b="1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099" y="1919106"/>
            <a:ext cx="8229600" cy="4144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1.Localization of Tampered Regions</a:t>
            </a:r>
            <a:endParaRPr lang="en-US" sz="2400" dirty="0">
              <a:ea typeface="+mn-lt"/>
              <a:cs typeface="+mn-lt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1600" dirty="0">
                <a:ea typeface="+mn-lt"/>
                <a:cs typeface="+mn-lt"/>
              </a:rPr>
              <a:t>Uses </a:t>
            </a:r>
            <a:r>
              <a:rPr lang="en-US" sz="1600" b="1" dirty="0">
                <a:ea typeface="+mn-lt"/>
                <a:cs typeface="+mn-lt"/>
              </a:rPr>
              <a:t>ML/DL models </a:t>
            </a:r>
            <a:r>
              <a:rPr lang="en-US" sz="1600" dirty="0">
                <a:ea typeface="+mn-lt"/>
                <a:cs typeface="+mn-lt"/>
              </a:rPr>
              <a:t> to highlight manipulated areas.</a:t>
            </a:r>
            <a:endParaRPr lang="en-US" sz="2000" dirty="0">
              <a:ea typeface="+mn-lt"/>
              <a:cs typeface="+mn-lt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1800" dirty="0">
                <a:ea typeface="+mn-lt"/>
                <a:cs typeface="+mn-lt"/>
              </a:rPr>
              <a:t>Helps in identifying </a:t>
            </a:r>
            <a:r>
              <a:rPr lang="en-US" sz="1800" b="1" dirty="0">
                <a:ea typeface="+mn-lt"/>
                <a:cs typeface="+mn-lt"/>
              </a:rPr>
              <a:t>copy-move, splicing, and alterations</a:t>
            </a:r>
            <a:r>
              <a:rPr lang="en-US" sz="1800" dirty="0">
                <a:ea typeface="+mn-lt"/>
                <a:cs typeface="+mn-lt"/>
              </a:rPr>
              <a:t> in documents.</a:t>
            </a:r>
            <a:endParaRPr lang="en-US" sz="20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800" b="1" dirty="0">
                <a:ea typeface="+mn-lt"/>
                <a:cs typeface="+mn-lt"/>
              </a:rPr>
              <a:t>2.Metadata Analysis</a:t>
            </a:r>
            <a:r>
              <a:rPr lang="en-IN" altLang="en-US" sz="1800" b="1" dirty="0">
                <a:ea typeface="+mn-lt"/>
                <a:cs typeface="+mn-lt"/>
              </a:rPr>
              <a:t>[7,8]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1600" dirty="0">
                <a:ea typeface="+mn-lt"/>
                <a:cs typeface="+mn-lt"/>
              </a:rPr>
              <a:t>Extracts </a:t>
            </a:r>
            <a:r>
              <a:rPr lang="en-US" sz="1600" b="1" dirty="0">
                <a:ea typeface="+mn-lt"/>
                <a:cs typeface="+mn-lt"/>
              </a:rPr>
              <a:t>hidden metadata</a:t>
            </a:r>
            <a:r>
              <a:rPr lang="en-US" sz="1600" dirty="0">
                <a:ea typeface="+mn-lt"/>
                <a:cs typeface="+mn-lt"/>
              </a:rPr>
              <a:t> (timestamps, editing history, software used).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/>
              <a:buChar char="o"/>
            </a:pPr>
            <a:r>
              <a:rPr lang="en-US" sz="1600" dirty="0">
                <a:ea typeface="+mn-lt"/>
                <a:cs typeface="+mn-lt"/>
              </a:rPr>
              <a:t>Detects inconsistencies that indicate possible forgery. </a:t>
            </a:r>
            <a:endParaRPr lang="en-US" sz="20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800" b="1" dirty="0">
                <a:ea typeface="+mn-lt"/>
                <a:cs typeface="+mn-lt"/>
              </a:rPr>
              <a:t>3.Text Extraction &amp; Database Verification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i="1" dirty="0">
                <a:ea typeface="+mn-lt"/>
                <a:cs typeface="+mn-lt"/>
              </a:rPr>
              <a:t>(Limited to Government IDs)</a:t>
            </a:r>
            <a:endParaRPr lang="en-US" sz="240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/>
              <a:buChar char="o"/>
            </a:pPr>
            <a:r>
              <a:rPr lang="en-US" sz="1600" dirty="0">
                <a:ea typeface="+mn-lt"/>
                <a:cs typeface="+mn-lt"/>
              </a:rPr>
              <a:t>Uses </a:t>
            </a:r>
            <a:r>
              <a:rPr lang="en-US" sz="1600" b="1" dirty="0">
                <a:ea typeface="+mn-lt"/>
                <a:cs typeface="+mn-lt"/>
              </a:rPr>
              <a:t>OCR</a:t>
            </a:r>
            <a:r>
              <a:rPr lang="en-US" sz="1600" dirty="0">
                <a:ea typeface="+mn-lt"/>
                <a:cs typeface="+mn-lt"/>
              </a:rPr>
              <a:t> to extract text from the document.</a:t>
            </a:r>
            <a:endParaRPr lang="en-US" sz="16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/>
              <a:buChar char="o"/>
            </a:pPr>
            <a:r>
              <a:rPr lang="en-US" sz="1600" dirty="0">
                <a:ea typeface="+mn-lt"/>
                <a:cs typeface="+mn-lt"/>
              </a:rPr>
              <a:t>Cross-checks details against a </a:t>
            </a:r>
            <a:r>
              <a:rPr lang="en-US" sz="1600" b="1" dirty="0">
                <a:ea typeface="+mn-lt"/>
                <a:cs typeface="+mn-lt"/>
              </a:rPr>
              <a:t>government database</a:t>
            </a:r>
            <a:r>
              <a:rPr lang="en-US" sz="1600" dirty="0">
                <a:ea typeface="+mn-lt"/>
                <a:cs typeface="+mn-lt"/>
              </a:rPr>
              <a:t> to verify authenticity.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800" b="1" dirty="0">
                <a:ea typeface="Calibri" panose="020F0502020204030204"/>
                <a:cs typeface="Calibri" panose="020F0502020204030204"/>
              </a:rPr>
              <a:t>We tried to focus only on Method 1 </a:t>
            </a:r>
            <a:endParaRPr lang="en-US" sz="1800" b="1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48233" y="453033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b="1" dirty="0">
                <a:latin typeface="Times New Roman" panose="02020603050405020304"/>
                <a:cs typeface="Times New Roman" panose="02020603050405020304"/>
              </a:rPr>
              <a:t>Dataset Description</a:t>
            </a:r>
            <a:b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b="1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921760" cy="45262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b="1" dirty="0">
                <a:ea typeface="Calibri" panose="020F0502020204030204"/>
                <a:cs typeface="Calibri" panose="020F0502020204030204"/>
              </a:rPr>
              <a:t>Dataset - </a:t>
            </a:r>
            <a:r>
              <a:rPr lang="en-US" sz="1600" b="1" dirty="0">
                <a:solidFill>
                  <a:srgbClr val="000000"/>
                </a:solidFill>
              </a:rPr>
              <a:t>Document Forgery detection Computer Vision Project</a:t>
            </a:r>
            <a:endParaRPr lang="en-US" sz="1600" b="1" dirty="0">
              <a:solidFill>
                <a:srgbClr val="000000"/>
              </a:solidFill>
              <a:ea typeface="Calibri" panose="020F0502020204030204"/>
              <a:cs typeface="Calibri" panose="020F0502020204030204"/>
            </a:endParaRPr>
          </a:p>
          <a:p>
            <a:r>
              <a:rPr lang="en-IN" altLang="en-US" sz="1600" dirty="0">
                <a:ea typeface="Calibri" panose="020F0502020204030204"/>
                <a:cs typeface="Calibri" panose="020F0502020204030204"/>
              </a:rPr>
              <a:t>Collected </a:t>
            </a:r>
            <a:r>
              <a:rPr lang="en-US" sz="1600" dirty="0">
                <a:ea typeface="Calibri" panose="020F0502020204030204"/>
                <a:cs typeface="Calibri" panose="020F0502020204030204"/>
              </a:rPr>
              <a:t>from </a:t>
            </a:r>
            <a:r>
              <a:rPr lang="en-US" sz="1600" dirty="0" err="1">
                <a:ea typeface="Calibri" panose="020F0502020204030204"/>
                <a:cs typeface="Calibri" panose="020F0502020204030204"/>
              </a:rPr>
              <a:t>roboflow</a:t>
            </a:r>
            <a:r>
              <a:rPr lang="en-IN" altLang="en-US" sz="1600" dirty="0" err="1">
                <a:ea typeface="Calibri" panose="020F0502020204030204"/>
                <a:cs typeface="Calibri" panose="020F0502020204030204"/>
              </a:rPr>
              <a:t>-</a:t>
            </a:r>
            <a:r>
              <a:rPr lang="en-US" sz="1600" dirty="0">
                <a:ea typeface="+mn-lt"/>
                <a:cs typeface="+mn-lt"/>
                <a:sym typeface="+mn-ea"/>
                <a:hlinkClick r:id="rId2"/>
              </a:rPr>
              <a:t>https://universe.roboflow.com/document-forgery-detection/document-forgery-detection</a:t>
            </a:r>
            <a:endParaRPr lang="en-US" sz="1600" dirty="0">
              <a:ea typeface="Calibri" panose="020F0502020204030204"/>
              <a:cs typeface="Calibri" panose="020F0502020204030204"/>
            </a:endParaRPr>
          </a:p>
          <a:p>
            <a:r>
              <a:rPr lang="en-US" sz="1600" dirty="0">
                <a:ea typeface="Calibri" panose="020F0502020204030204"/>
                <a:cs typeface="Calibri" panose="020F0502020204030204"/>
              </a:rPr>
              <a:t>It consists of </a:t>
            </a:r>
            <a:endParaRPr lang="en-US" sz="16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,monospace" pitchFamily="34" charset="0"/>
              <a:buChar char="o"/>
            </a:pPr>
            <a:r>
              <a:rPr lang="en-US" sz="1600" dirty="0">
                <a:ea typeface="Calibri" panose="020F0502020204030204"/>
                <a:cs typeface="Calibri" panose="020F0502020204030204"/>
              </a:rPr>
              <a:t>Train images-887</a:t>
            </a:r>
            <a:endParaRPr lang="en-US" sz="16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,monospace" pitchFamily="34" charset="0"/>
              <a:buChar char="o"/>
            </a:pPr>
            <a:r>
              <a:rPr lang="en-US" sz="1600" dirty="0">
                <a:ea typeface="Calibri" panose="020F0502020204030204"/>
                <a:cs typeface="Calibri" panose="020F0502020204030204"/>
              </a:rPr>
              <a:t>Validation images-85</a:t>
            </a:r>
            <a:endParaRPr lang="en-US" sz="16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,monospace" pitchFamily="34" charset="0"/>
              <a:buChar char="o"/>
            </a:pPr>
            <a:r>
              <a:rPr lang="en-US" sz="1600" dirty="0">
                <a:ea typeface="Calibri" panose="020F0502020204030204"/>
                <a:cs typeface="Calibri" panose="020F0502020204030204"/>
              </a:rPr>
              <a:t>Test images-25</a:t>
            </a:r>
            <a:endParaRPr lang="en-US" dirty="0"/>
          </a:p>
          <a:p>
            <a:r>
              <a:rPr lang="en-US" sz="1600" dirty="0">
                <a:ea typeface="Calibri" panose="020F0502020204030204"/>
                <a:cs typeface="Calibri" panose="020F0502020204030204"/>
              </a:rPr>
              <a:t>A model was deployed by </a:t>
            </a:r>
            <a:r>
              <a:rPr lang="en-US" sz="1600" dirty="0" err="1">
                <a:ea typeface="Calibri" panose="020F0502020204030204"/>
                <a:cs typeface="Calibri" panose="020F0502020204030204"/>
              </a:rPr>
              <a:t>roboflow</a:t>
            </a:r>
            <a:r>
              <a:rPr lang="en-US" sz="1600" dirty="0">
                <a:ea typeface="Calibri" panose="020F0502020204030204"/>
                <a:cs typeface="Calibri" panose="020F0502020204030204"/>
              </a:rPr>
              <a:t> with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1600" dirty="0">
                <a:ea typeface="Calibri" panose="020F0502020204030204"/>
                <a:cs typeface="Calibri" panose="020F0502020204030204"/>
              </a:rPr>
              <a:t>Precision - 72.1%</a:t>
            </a: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lvl="1">
              <a:buFont typeface="Courier New" panose="02070309020205020404" pitchFamily="34" charset="0"/>
              <a:buChar char="o"/>
            </a:pPr>
            <a:r>
              <a:rPr lang="en-US" sz="1600" dirty="0">
                <a:ea typeface="Calibri" panose="020F0502020204030204"/>
                <a:cs typeface="Calibri" panose="020F0502020204030204"/>
              </a:rPr>
              <a:t>Recall - 51.9%</a:t>
            </a: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endParaRPr lang="en-US" sz="1600" dirty="0">
              <a:ea typeface="Calibri" panose="020F0502020204030204"/>
              <a:cs typeface="Calibri" panose="020F0502020204030204"/>
            </a:endParaRPr>
          </a:p>
          <a:p>
            <a:endParaRPr lang="en-US" sz="1600" dirty="0">
              <a:ea typeface="Calibri" panose="020F0502020204030204"/>
              <a:cs typeface="Calibri" panose="020F0502020204030204"/>
            </a:endParaRPr>
          </a:p>
          <a:p>
            <a:endParaRPr lang="en-US" sz="16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8200" y="1826895"/>
            <a:ext cx="4038600" cy="40722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48233" y="453033"/>
            <a:ext cx="8686800" cy="60198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9377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Times New Roman" panose="02020603050405020304"/>
                <a:cs typeface="Times New Roman" panose="02020603050405020304"/>
              </a:rPr>
              <a:t>Dataset Description</a:t>
            </a:r>
            <a:b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b="1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 descr="A screenshot of a report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87" y="1539745"/>
            <a:ext cx="4013526" cy="4268367"/>
          </a:xfrm>
          <a:prstGeom prst="rect">
            <a:avLst/>
          </a:prstGeom>
        </p:spPr>
      </p:pic>
      <p:pic>
        <p:nvPicPr>
          <p:cNvPr id="6" name="Picture 5" descr="A screenshot of a medical form&#10;&#10;AI-generated content may be incorrect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972" y="1639854"/>
            <a:ext cx="4157955" cy="41692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92881" y="453033"/>
            <a:ext cx="8758237" cy="638591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3881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Times New Roman" panose="02020603050405020304"/>
                <a:cs typeface="Times New Roman" panose="02020603050405020304"/>
              </a:rPr>
              <a:t>Dataset Description</a:t>
            </a:r>
            <a:b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b="1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4" y="19940"/>
            <a:ext cx="1320326" cy="43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07169" y="1454826"/>
            <a:ext cx="8229600" cy="4754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ea typeface="Calibri" panose="020F0502020204030204"/>
                <a:cs typeface="Calibri" panose="020F0502020204030204"/>
              </a:rPr>
              <a:t>Augmentations were used as the dataset is very small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r>
              <a:rPr lang="en-US" sz="2000" dirty="0">
                <a:ea typeface="Calibri" panose="020F0502020204030204"/>
                <a:cs typeface="Calibri" panose="020F0502020204030204"/>
              </a:rPr>
              <a:t>Each image corresponds to 7 different images with different orientations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endParaRPr lang="en-US" sz="20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3" name="Picture 2" descr="A collage of several invoice papers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977" y="2652117"/>
            <a:ext cx="6758914" cy="39469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10252</Words>
  <Application>WPS Presentation</Application>
  <PresentationFormat>On-screen Show (4:3)</PresentationFormat>
  <Paragraphs>432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6" baseType="lpstr">
      <vt:lpstr>Arial</vt:lpstr>
      <vt:lpstr>SimSun</vt:lpstr>
      <vt:lpstr>Wingdings</vt:lpstr>
      <vt:lpstr>Times New Roman</vt:lpstr>
      <vt:lpstr>Times New Roman</vt:lpstr>
      <vt:lpstr>Calibri</vt:lpstr>
      <vt:lpstr>Courier New</vt:lpstr>
      <vt:lpstr>Courier New</vt:lpstr>
      <vt:lpstr>Courier New,monospace</vt:lpstr>
      <vt:lpstr>Segoe Print</vt:lpstr>
      <vt:lpstr>Microsoft YaHei</vt:lpstr>
      <vt:lpstr>Arial Unicode MS</vt:lpstr>
      <vt:lpstr>Consolas</vt:lpstr>
      <vt:lpstr>Arial</vt:lpstr>
      <vt:lpstr>Calibri</vt:lpstr>
      <vt:lpstr>Office Theme</vt:lpstr>
      <vt:lpstr>Image Forgery Detection and Localization Phase 2- Review 2, Mar 2025 </vt:lpstr>
      <vt:lpstr>GUIDE APPROVAL SCREENSHOT </vt:lpstr>
      <vt:lpstr>Objective and Problem Statement </vt:lpstr>
      <vt:lpstr>REVIEW-1 PANEL SUGGESTION AND WORK INCORPORATED</vt:lpstr>
      <vt:lpstr>WORK DONE AFTER PANEL REVIEW1</vt:lpstr>
      <vt:lpstr>Document Forgery Localization</vt:lpstr>
      <vt:lpstr>Dataset Description </vt:lpstr>
      <vt:lpstr>Dataset Description </vt:lpstr>
      <vt:lpstr>Dataset Description </vt:lpstr>
      <vt:lpstr>PROPOSED SYSTEM ARCHITECTURE </vt:lpstr>
      <vt:lpstr>YOLOv8</vt:lpstr>
      <vt:lpstr>YOLOv8 Architecture</vt:lpstr>
      <vt:lpstr>Fine-Tuning Pre-Trained Model  </vt:lpstr>
      <vt:lpstr>Configurations used</vt:lpstr>
      <vt:lpstr>Best Model Configuration</vt:lpstr>
      <vt:lpstr>Best Model Configuration</vt:lpstr>
      <vt:lpstr>Test Results</vt:lpstr>
      <vt:lpstr>Other Models Explored</vt:lpstr>
      <vt:lpstr>Other Models and processing methods</vt:lpstr>
      <vt:lpstr>Processing methods</vt:lpstr>
      <vt:lpstr>Processing methods</vt:lpstr>
      <vt:lpstr>Processing methods</vt:lpstr>
      <vt:lpstr>Challenges Observed</vt:lpstr>
      <vt:lpstr>Challenges</vt:lpstr>
      <vt:lpstr>Challenges</vt:lpstr>
      <vt:lpstr>Inferences</vt:lpstr>
      <vt:lpstr>INDIVIDUAL CONTRIBUTION   </vt:lpstr>
      <vt:lpstr>Publication Acceptance</vt:lpstr>
      <vt:lpstr>References    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Suchithra M</dc:creator>
  <cp:lastModifiedBy>K.Mahammad Sami</cp:lastModifiedBy>
  <cp:revision>694</cp:revision>
  <dcterms:created xsi:type="dcterms:W3CDTF">2023-01-31T11:01:00Z</dcterms:created>
  <dcterms:modified xsi:type="dcterms:W3CDTF">2025-03-07T15:59:42Z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9E682EF19C8040F4BA5D93E830874659_13</vt:lpwstr>
  </property>
  <property fmtid="{D5CDD505-2E9C-101B-9397-08002B2CF9AE}" pid="3" name="KSOProductBuildVer">
    <vt:lpwstr>1033-12.2.0.19805</vt:lpwstr>
  </property>
</Properties>
</file>

<file path=docProps/thumbnail.jpeg>
</file>